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4" r:id="rId14"/>
    <p:sldId id="299" r:id="rId15"/>
    <p:sldId id="300" r:id="rId16"/>
    <p:sldId id="301" r:id="rId17"/>
    <p:sldId id="302" r:id="rId18"/>
    <p:sldId id="303" r:id="rId19"/>
    <p:sldId id="267" r:id="rId20"/>
    <p:sldId id="268" r:id="rId21"/>
    <p:sldId id="285" r:id="rId22"/>
    <p:sldId id="289" r:id="rId23"/>
    <p:sldId id="295" r:id="rId24"/>
    <p:sldId id="287" r:id="rId25"/>
    <p:sldId id="288" r:id="rId26"/>
    <p:sldId id="296" r:id="rId27"/>
    <p:sldId id="298" r:id="rId28"/>
    <p:sldId id="297" r:id="rId29"/>
    <p:sldId id="286" r:id="rId30"/>
    <p:sldId id="293" r:id="rId31"/>
    <p:sldId id="294" r:id="rId32"/>
    <p:sldId id="292" r:id="rId33"/>
    <p:sldId id="290" r:id="rId34"/>
    <p:sldId id="291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1" r:id="rId47"/>
    <p:sldId id="282" r:id="rId4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50"/>
    </p:embeddedFont>
    <p:embeddedFont>
      <p:font typeface="Trebuchet MS" panose="020B0603020202020204" pitchFamily="34" charset="0"/>
      <p:regular r:id="rId51"/>
      <p:bold r:id="rId52"/>
      <p:italic r:id="rId53"/>
      <p:boldItalic r:id="rId54"/>
    </p:embeddedFont>
    <p:embeddedFont>
      <p:font typeface="新細明體" panose="02020500000000000000" pitchFamily="18" charset="-120"/>
      <p:regular r:id="rId55"/>
    </p:embeddedFont>
    <p:embeddedFont>
      <p:font typeface="Century Gothic" panose="020B050202020202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8949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80E50D9-3D4F-42AA-9015-0F67E45808C6}" type="slidenum">
              <a:rPr lang="en-US" altLang="zh-TW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81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80E50D9-3D4F-42AA-9015-0F67E45808C6}" type="slidenum">
              <a:rPr lang="en-US" altLang="zh-TW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552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80E50D9-3D4F-42AA-9015-0F67E45808C6}" type="slidenum">
              <a:rPr lang="en-US" altLang="zh-TW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228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3654433-9ABC-4AAE-AEDE-F86EB894CED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Float cost 10-60 perces lehet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Csak asset, nem liability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Nincs kibocsájtó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Nem elfogadott széles körben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Szigorúan technológiai megvalósításként tekint a pénzforgalomra, kiragadva a valós környezetéből. Nem holisztikusan hözelíti meg a kérdést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Kérdés: Miért fontos ez?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Költségek lefaragása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server_state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account_lines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account_lines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Mindenhol megjelenik a pénzbren nem realizálható veszteség - floating cost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0" y="0"/>
            <a:ext cx="9336087" cy="5000625"/>
            <a:chOff x="0" y="0"/>
            <a:chExt cx="5881" cy="4200"/>
          </a:xfrm>
        </p:grpSpPr>
        <p:sp>
          <p:nvSpPr>
            <p:cNvPr id="23" name="Shape 23"/>
            <p:cNvSpPr/>
            <p:nvPr/>
          </p:nvSpPr>
          <p:spPr>
            <a:xfrm>
              <a:off x="0" y="0"/>
              <a:ext cx="2100" cy="42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1081" y="1064"/>
              <a:ext cx="4800" cy="14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" name="Shape 25"/>
            <p:cNvGrpSpPr/>
            <p:nvPr/>
          </p:nvGrpSpPr>
          <p:grpSpPr>
            <a:xfrm>
              <a:off x="0" y="671"/>
              <a:ext cx="1736" cy="1885"/>
              <a:chOff x="0" y="672"/>
              <a:chExt cx="1736" cy="1885"/>
            </a:xfrm>
          </p:grpSpPr>
          <p:sp>
            <p:nvSpPr>
              <p:cNvPr id="26" name="Shape 26"/>
              <p:cNvSpPr/>
              <p:nvPr/>
            </p:nvSpPr>
            <p:spPr>
              <a:xfrm>
                <a:off x="360" y="2257"/>
                <a:ext cx="299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1081" y="1065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1437" y="671"/>
                <a:ext cx="299" cy="2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719" y="2257"/>
                <a:ext cx="300" cy="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1437" y="1065"/>
                <a:ext cx="299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719" y="1464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0" y="1464"/>
                <a:ext cx="300" cy="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1081" y="1464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360" y="1857"/>
                <a:ext cx="299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719" y="1857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2971800" y="1371600"/>
            <a:ext cx="6019800" cy="16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971800" y="3200400"/>
            <a:ext cx="6019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3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350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3114600" y="-1171500"/>
            <a:ext cx="29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350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5629200" y="1343100"/>
            <a:ext cx="40578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1438200" y="-638100"/>
            <a:ext cx="40578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350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350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4038600" cy="29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6383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4858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4038600" cy="29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6383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4858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841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5748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841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5748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350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8" name="Shape 8"/>
          <p:cNvGrpSpPr/>
          <p:nvPr/>
        </p:nvGrpSpPr>
        <p:grpSpPr>
          <a:xfrm>
            <a:off x="0" y="0"/>
            <a:ext cx="8985250" cy="458390"/>
            <a:chOff x="0" y="0"/>
            <a:chExt cx="5660" cy="385"/>
          </a:xfrm>
        </p:grpSpPr>
        <p:sp>
          <p:nvSpPr>
            <p:cNvPr id="9" name="Shape 9"/>
            <p:cNvSpPr/>
            <p:nvPr/>
          </p:nvSpPr>
          <p:spPr>
            <a:xfrm>
              <a:off x="0" y="0"/>
              <a:ext cx="300" cy="3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260" y="85"/>
              <a:ext cx="5400" cy="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258" y="85"/>
              <a:ext cx="0" cy="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345" y="0"/>
              <a:ext cx="0" cy="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345" y="85"/>
              <a:ext cx="0" cy="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173" y="173"/>
              <a:ext cx="0" cy="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83" y="86"/>
              <a:ext cx="0" cy="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258" y="171"/>
              <a:ext cx="0" cy="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73" y="258"/>
              <a:ext cx="0" cy="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350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bitcoin.org/bitcoin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gif"/><Relationship Id="rId9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oinmarketcap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2971800" y="1371600"/>
            <a:ext cx="6019800" cy="16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sz="3600" dirty="0" err="1" smtClean="0"/>
              <a:t>Blockchain</a:t>
            </a:r>
            <a:r>
              <a:rPr lang="hu-HU" sz="3600" dirty="0" smtClean="0"/>
              <a:t>, </a:t>
            </a:r>
            <a:r>
              <a:rPr lang="hu-HU" sz="3600" dirty="0" err="1" smtClean="0"/>
              <a:t>Bitcoin</a:t>
            </a:r>
            <a:r>
              <a:rPr lang="hu-HU" sz="3600" dirty="0" smtClean="0"/>
              <a:t>, </a:t>
            </a:r>
            <a:r>
              <a:rPr lang="hu-HU" sz="3600" dirty="0" err="1" smtClean="0"/>
              <a:t>Ethereum</a:t>
            </a:r>
            <a:r>
              <a:rPr lang="hu-HU" sz="3600" dirty="0" smtClean="0"/>
              <a:t>, </a:t>
            </a:r>
            <a:r>
              <a:rPr lang="hu-HU" sz="3600" dirty="0" err="1" smtClean="0"/>
              <a:t>Ripple</a:t>
            </a:r>
            <a:r>
              <a:rPr lang="hu-HU" sz="3600" dirty="0" smtClean="0"/>
              <a:t> és társai</a:t>
            </a:r>
            <a:endParaRPr lang="en-GB" sz="3600" dirty="0"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2971800" y="3200400"/>
            <a:ext cx="6019800" cy="131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Distributed ledger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Shape 194"/>
          <p:cNvGrpSpPr/>
          <p:nvPr/>
        </p:nvGrpSpPr>
        <p:grpSpPr>
          <a:xfrm>
            <a:off x="-20465" y="494449"/>
            <a:ext cx="2909715" cy="1962015"/>
            <a:chOff x="457200" y="1466000"/>
            <a:chExt cx="1930799" cy="1329999"/>
          </a:xfrm>
        </p:grpSpPr>
        <p:pic>
          <p:nvPicPr>
            <p:cNvPr id="195" name="Shape 19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9759" y="1466000"/>
              <a:ext cx="500127" cy="525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Shape 1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18414" y="2193444"/>
              <a:ext cx="469585" cy="602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Shape 19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7200" y="2201169"/>
              <a:ext cx="461950" cy="58710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8" name="Shape 198"/>
            <p:cNvCxnSpPr>
              <a:stCxn id="197" idx="3"/>
              <a:endCxn id="196" idx="1"/>
            </p:cNvCxnSpPr>
            <p:nvPr/>
          </p:nvCxnSpPr>
          <p:spPr>
            <a:xfrm>
              <a:off x="919150" y="2494722"/>
              <a:ext cx="999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99" name="Shape 199"/>
            <p:cNvCxnSpPr>
              <a:stCxn id="197" idx="0"/>
              <a:endCxn id="195" idx="1"/>
            </p:cNvCxnSpPr>
            <p:nvPr/>
          </p:nvCxnSpPr>
          <p:spPr>
            <a:xfrm rot="10800000" flipH="1">
              <a:off x="688175" y="1728669"/>
              <a:ext cx="461700" cy="47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00" name="Shape 200"/>
            <p:cNvCxnSpPr>
              <a:stCxn id="195" idx="3"/>
              <a:endCxn id="196" idx="0"/>
            </p:cNvCxnSpPr>
            <p:nvPr/>
          </p:nvCxnSpPr>
          <p:spPr>
            <a:xfrm>
              <a:off x="1649887" y="1728652"/>
              <a:ext cx="503400" cy="46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201" name="Shape 201"/>
          <p:cNvGrpSpPr/>
          <p:nvPr/>
        </p:nvGrpSpPr>
        <p:grpSpPr>
          <a:xfrm>
            <a:off x="-13807" y="3003527"/>
            <a:ext cx="4531584" cy="1876983"/>
            <a:chOff x="495962" y="3617850"/>
            <a:chExt cx="3314499" cy="1225024"/>
          </a:xfrm>
        </p:grpSpPr>
        <p:pic>
          <p:nvPicPr>
            <p:cNvPr id="202" name="Shape 2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111" y="3617854"/>
              <a:ext cx="543234" cy="518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Shape 20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00402" y="4248675"/>
              <a:ext cx="510059" cy="594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Shape 2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5962" y="4256293"/>
              <a:ext cx="501765" cy="578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Shape 2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4795" y="3617850"/>
              <a:ext cx="543234" cy="5180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Shape 206"/>
            <p:cNvCxnSpPr>
              <a:stCxn id="204" idx="3"/>
              <a:endCxn id="203" idx="1"/>
            </p:cNvCxnSpPr>
            <p:nvPr/>
          </p:nvCxnSpPr>
          <p:spPr>
            <a:xfrm>
              <a:off x="997728" y="4545775"/>
              <a:ext cx="2302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07" name="Shape 207"/>
            <p:cNvCxnSpPr>
              <a:stCxn id="204" idx="0"/>
              <a:endCxn id="202" idx="1"/>
            </p:cNvCxnSpPr>
            <p:nvPr/>
          </p:nvCxnSpPr>
          <p:spPr>
            <a:xfrm rot="10800000" flipH="1">
              <a:off x="746845" y="3876793"/>
              <a:ext cx="310200" cy="37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08" name="Shape 208"/>
            <p:cNvCxnSpPr>
              <a:stCxn id="205" idx="3"/>
              <a:endCxn id="203" idx="0"/>
            </p:cNvCxnSpPr>
            <p:nvPr/>
          </p:nvCxnSpPr>
          <p:spPr>
            <a:xfrm>
              <a:off x="3208029" y="3876860"/>
              <a:ext cx="347400" cy="37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pic>
          <p:nvPicPr>
            <p:cNvPr id="209" name="Shape 20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06568" y="3666901"/>
              <a:ext cx="452003" cy="6360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0" name="Shape 210"/>
            <p:cNvCxnSpPr>
              <a:stCxn id="202" idx="3"/>
            </p:cNvCxnSpPr>
            <p:nvPr/>
          </p:nvCxnSpPr>
          <p:spPr>
            <a:xfrm>
              <a:off x="1600345" y="3876865"/>
              <a:ext cx="256200" cy="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11" name="Shape 211"/>
            <p:cNvCxnSpPr>
              <a:stCxn id="205" idx="1"/>
            </p:cNvCxnSpPr>
            <p:nvPr/>
          </p:nvCxnSpPr>
          <p:spPr>
            <a:xfrm flipH="1">
              <a:off x="2392095" y="3876860"/>
              <a:ext cx="272700" cy="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triangle" w="lg" len="lg"/>
              <a:tailEnd type="none" w="lg" len="lg"/>
            </a:ln>
          </p:spPr>
        </p:cxnSp>
        <p:pic>
          <p:nvPicPr>
            <p:cNvPr id="212" name="Shape 21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93908" y="4248674"/>
              <a:ext cx="310325" cy="252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Shape 213"/>
          <p:cNvGrpSpPr/>
          <p:nvPr/>
        </p:nvGrpSpPr>
        <p:grpSpPr>
          <a:xfrm>
            <a:off x="4620526" y="480307"/>
            <a:ext cx="4447446" cy="2008503"/>
            <a:chOff x="5027899" y="1182250"/>
            <a:chExt cx="4116100" cy="1897499"/>
          </a:xfrm>
        </p:grpSpPr>
        <p:pic>
          <p:nvPicPr>
            <p:cNvPr id="214" name="Shape 2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12815" y="1345429"/>
              <a:ext cx="453292" cy="48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10583" y="2254811"/>
              <a:ext cx="633415" cy="824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Shape 2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27899" y="2265387"/>
              <a:ext cx="623116" cy="8037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7" name="Shape 217"/>
            <p:cNvCxnSpPr>
              <a:stCxn id="216" idx="3"/>
              <a:endCxn id="215" idx="1"/>
            </p:cNvCxnSpPr>
            <p:nvPr/>
          </p:nvCxnSpPr>
          <p:spPr>
            <a:xfrm>
              <a:off x="5651015" y="2667280"/>
              <a:ext cx="2859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pic>
          <p:nvPicPr>
            <p:cNvPr id="218" name="Shape 2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78105" y="1182257"/>
              <a:ext cx="753979" cy="80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Shape 2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49111" y="1182250"/>
              <a:ext cx="753981" cy="803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Shape 2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00649" y="1342529"/>
              <a:ext cx="453292" cy="48322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1" name="Shape 221"/>
            <p:cNvCxnSpPr>
              <a:stCxn id="216" idx="0"/>
              <a:endCxn id="214" idx="2"/>
            </p:cNvCxnSpPr>
            <p:nvPr/>
          </p:nvCxnSpPr>
          <p:spPr>
            <a:xfrm rot="10800000">
              <a:off x="5339457" y="1828587"/>
              <a:ext cx="0" cy="43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22" name="Shape 222"/>
            <p:cNvCxnSpPr>
              <a:stCxn id="214" idx="3"/>
              <a:endCxn id="218" idx="1"/>
            </p:cNvCxnSpPr>
            <p:nvPr/>
          </p:nvCxnSpPr>
          <p:spPr>
            <a:xfrm rot="10800000" flipH="1">
              <a:off x="5566107" y="1584343"/>
              <a:ext cx="612000" cy="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23" name="Shape 223"/>
            <p:cNvCxnSpPr>
              <a:stCxn id="218" idx="3"/>
              <a:endCxn id="219" idx="1"/>
            </p:cNvCxnSpPr>
            <p:nvPr/>
          </p:nvCxnSpPr>
          <p:spPr>
            <a:xfrm>
              <a:off x="6932085" y="1584150"/>
              <a:ext cx="317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24" name="Shape 224"/>
            <p:cNvCxnSpPr>
              <a:stCxn id="219" idx="3"/>
              <a:endCxn id="220" idx="1"/>
            </p:cNvCxnSpPr>
            <p:nvPr/>
          </p:nvCxnSpPr>
          <p:spPr>
            <a:xfrm>
              <a:off x="8003093" y="1584146"/>
              <a:ext cx="597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25" name="Shape 225"/>
            <p:cNvCxnSpPr>
              <a:stCxn id="220" idx="2"/>
              <a:endCxn id="215" idx="0"/>
            </p:cNvCxnSpPr>
            <p:nvPr/>
          </p:nvCxnSpPr>
          <p:spPr>
            <a:xfrm>
              <a:off x="8827295" y="1825755"/>
              <a:ext cx="0" cy="4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pic>
          <p:nvPicPr>
            <p:cNvPr id="226" name="Shape 2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29311" y="2228316"/>
              <a:ext cx="391429" cy="3563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Shape 227"/>
          <p:cNvGrpSpPr/>
          <p:nvPr/>
        </p:nvGrpSpPr>
        <p:grpSpPr>
          <a:xfrm>
            <a:off x="4620704" y="2891062"/>
            <a:ext cx="4447547" cy="2175150"/>
            <a:chOff x="4392634" y="2951269"/>
            <a:chExt cx="4750130" cy="1891599"/>
          </a:xfrm>
        </p:grpSpPr>
        <p:pic>
          <p:nvPicPr>
            <p:cNvPr id="228" name="Shape 2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92634" y="2978737"/>
              <a:ext cx="769860" cy="693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96412" y="3976196"/>
              <a:ext cx="722845" cy="795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Shape 2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22018" y="4013862"/>
              <a:ext cx="711092" cy="775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Shape 2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72905" y="2951269"/>
              <a:ext cx="769860" cy="6939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2" name="Shape 232"/>
            <p:cNvCxnSpPr>
              <a:stCxn id="230" idx="3"/>
              <a:endCxn id="229" idx="1"/>
            </p:cNvCxnSpPr>
            <p:nvPr/>
          </p:nvCxnSpPr>
          <p:spPr>
            <a:xfrm rot="10800000" flipH="1">
              <a:off x="5133110" y="4374352"/>
              <a:ext cx="3263400" cy="27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33" name="Shape 233"/>
            <p:cNvCxnSpPr>
              <a:stCxn id="230" idx="0"/>
              <a:endCxn id="228" idx="2"/>
            </p:cNvCxnSpPr>
            <p:nvPr/>
          </p:nvCxnSpPr>
          <p:spPr>
            <a:xfrm rot="10800000">
              <a:off x="4777564" y="3672762"/>
              <a:ext cx="0" cy="34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34" name="Shape 234"/>
            <p:cNvCxnSpPr>
              <a:stCxn id="231" idx="2"/>
              <a:endCxn id="229" idx="0"/>
            </p:cNvCxnSpPr>
            <p:nvPr/>
          </p:nvCxnSpPr>
          <p:spPr>
            <a:xfrm>
              <a:off x="8757835" y="3645210"/>
              <a:ext cx="0" cy="331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pic>
          <p:nvPicPr>
            <p:cNvPr id="235" name="Shape 2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06284" y="3111047"/>
              <a:ext cx="722845" cy="3744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6" name="Shape 236"/>
            <p:cNvCxnSpPr>
              <a:stCxn id="228" idx="3"/>
              <a:endCxn id="235" idx="1"/>
            </p:cNvCxnSpPr>
            <p:nvPr/>
          </p:nvCxnSpPr>
          <p:spPr>
            <a:xfrm rot="10800000" flipH="1">
              <a:off x="5162494" y="3298407"/>
              <a:ext cx="1243800" cy="2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37" name="Shape 237"/>
            <p:cNvCxnSpPr>
              <a:stCxn id="235" idx="3"/>
              <a:endCxn id="231" idx="1"/>
            </p:cNvCxnSpPr>
            <p:nvPr/>
          </p:nvCxnSpPr>
          <p:spPr>
            <a:xfrm>
              <a:off x="7129129" y="3298248"/>
              <a:ext cx="1243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pic>
          <p:nvPicPr>
            <p:cNvPr id="238" name="Shape 23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382947" y="3947523"/>
              <a:ext cx="571483" cy="349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Shape 23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013734" y="4410698"/>
              <a:ext cx="439787" cy="4321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Shape 240"/>
          <p:cNvGrpSpPr/>
          <p:nvPr/>
        </p:nvGrpSpPr>
        <p:grpSpPr>
          <a:xfrm>
            <a:off x="1341974" y="1873305"/>
            <a:ext cx="6460062" cy="1396892"/>
            <a:chOff x="2276225" y="2280462"/>
            <a:chExt cx="3549875" cy="687075"/>
          </a:xfrm>
        </p:grpSpPr>
        <p:pic>
          <p:nvPicPr>
            <p:cNvPr id="241" name="Shape 2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79819" y="2301843"/>
              <a:ext cx="546280" cy="665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Shape 2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76225" y="2310377"/>
              <a:ext cx="537398" cy="648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3" name="Shape 243"/>
            <p:cNvCxnSpPr>
              <a:stCxn id="242" idx="3"/>
              <a:endCxn id="241" idx="1"/>
            </p:cNvCxnSpPr>
            <p:nvPr/>
          </p:nvCxnSpPr>
          <p:spPr>
            <a:xfrm>
              <a:off x="2813623" y="2634690"/>
              <a:ext cx="2466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pic>
          <p:nvPicPr>
            <p:cNvPr id="244" name="Shape 24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743584" y="2280462"/>
              <a:ext cx="337583" cy="2875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Shape 245"/>
          <p:cNvGrpSpPr/>
          <p:nvPr/>
        </p:nvGrpSpPr>
        <p:grpSpPr>
          <a:xfrm>
            <a:off x="239862" y="480300"/>
            <a:ext cx="8267125" cy="4663200"/>
            <a:chOff x="239862" y="480300"/>
            <a:chExt cx="8267125" cy="4663200"/>
          </a:xfrm>
        </p:grpSpPr>
        <p:cxnSp>
          <p:nvCxnSpPr>
            <p:cNvPr id="246" name="Shape 246"/>
            <p:cNvCxnSpPr/>
            <p:nvPr/>
          </p:nvCxnSpPr>
          <p:spPr>
            <a:xfrm rot="10800000">
              <a:off x="2156500" y="3177775"/>
              <a:ext cx="525000" cy="68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247" name="Shape 247"/>
            <p:cNvGrpSpPr/>
            <p:nvPr/>
          </p:nvGrpSpPr>
          <p:grpSpPr>
            <a:xfrm>
              <a:off x="239862" y="480300"/>
              <a:ext cx="8267125" cy="4663200"/>
              <a:chOff x="239862" y="480300"/>
              <a:chExt cx="8267125" cy="4663200"/>
            </a:xfrm>
          </p:grpSpPr>
          <p:pic>
            <p:nvPicPr>
              <p:cNvPr id="248" name="Shape 24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335412" y="480300"/>
                <a:ext cx="117157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Shape 24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325237" y="732512"/>
                <a:ext cx="117157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Shape 25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016012" y="2934825"/>
                <a:ext cx="117157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Shape 25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381912" y="3657600"/>
                <a:ext cx="117157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2" name="Shape 25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39862" y="3618387"/>
                <a:ext cx="1152525" cy="1447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Shape 25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828762" y="3618387"/>
                <a:ext cx="1152525" cy="1447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4" name="Shape 25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536062" y="499350"/>
                <a:ext cx="1152525" cy="1447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Shape 25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91462" y="638012"/>
                <a:ext cx="1152525" cy="14478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56" name="Shape 256"/>
              <p:cNvCxnSpPr/>
              <p:nvPr/>
            </p:nvCxnSpPr>
            <p:spPr>
              <a:xfrm flipH="1">
                <a:off x="5897400" y="2920050"/>
                <a:ext cx="944700" cy="30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57" name="Shape 257"/>
              <p:cNvCxnSpPr>
                <a:endCxn id="254" idx="3"/>
              </p:cNvCxnSpPr>
              <p:nvPr/>
            </p:nvCxnSpPr>
            <p:spPr>
              <a:xfrm rot="10800000">
                <a:off x="5688587" y="1223250"/>
                <a:ext cx="1687800" cy="29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58" name="Shape 258"/>
              <p:cNvCxnSpPr/>
              <p:nvPr/>
            </p:nvCxnSpPr>
            <p:spPr>
              <a:xfrm flipH="1">
                <a:off x="3120300" y="2242525"/>
                <a:ext cx="76500" cy="154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59" name="Shape 259"/>
              <p:cNvCxnSpPr/>
              <p:nvPr/>
            </p:nvCxnSpPr>
            <p:spPr>
              <a:xfrm rot="10800000">
                <a:off x="1336050" y="1727250"/>
                <a:ext cx="1135500" cy="9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60" name="Shape 260"/>
              <p:cNvCxnSpPr>
                <a:stCxn id="255" idx="2"/>
              </p:cNvCxnSpPr>
              <p:nvPr/>
            </p:nvCxnSpPr>
            <p:spPr>
              <a:xfrm>
                <a:off x="867725" y="2085812"/>
                <a:ext cx="611400" cy="300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61" name="Shape 261"/>
              <p:cNvCxnSpPr>
                <a:stCxn id="255" idx="2"/>
                <a:endCxn id="252" idx="0"/>
              </p:cNvCxnSpPr>
              <p:nvPr/>
            </p:nvCxnSpPr>
            <p:spPr>
              <a:xfrm flipH="1">
                <a:off x="816125" y="2085812"/>
                <a:ext cx="51600" cy="153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62" name="Shape 262"/>
              <p:cNvCxnSpPr>
                <a:stCxn id="252" idx="3"/>
              </p:cNvCxnSpPr>
              <p:nvPr/>
            </p:nvCxnSpPr>
            <p:spPr>
              <a:xfrm rot="10800000" flipH="1">
                <a:off x="1392387" y="1946787"/>
                <a:ext cx="2968500" cy="2395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63" name="Shape 263"/>
              <p:cNvCxnSpPr>
                <a:stCxn id="254" idx="1"/>
              </p:cNvCxnSpPr>
              <p:nvPr/>
            </p:nvCxnSpPr>
            <p:spPr>
              <a:xfrm flipH="1">
                <a:off x="3426062" y="1223250"/>
                <a:ext cx="1110000" cy="59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64" name="Shape 264"/>
              <p:cNvCxnSpPr>
                <a:endCxn id="253" idx="1"/>
              </p:cNvCxnSpPr>
              <p:nvPr/>
            </p:nvCxnSpPr>
            <p:spPr>
              <a:xfrm>
                <a:off x="6221862" y="4208187"/>
                <a:ext cx="606900" cy="13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65" name="Shape 265"/>
              <p:cNvCxnSpPr/>
              <p:nvPr/>
            </p:nvCxnSpPr>
            <p:spPr>
              <a:xfrm flipH="1">
                <a:off x="3473425" y="4847675"/>
                <a:ext cx="3464100" cy="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66" name="Shape 266"/>
              <p:cNvCxnSpPr>
                <a:endCxn id="248" idx="2"/>
              </p:cNvCxnSpPr>
              <p:nvPr/>
            </p:nvCxnSpPr>
            <p:spPr>
              <a:xfrm rot="10800000" flipH="1">
                <a:off x="7767600" y="1966200"/>
                <a:ext cx="153600" cy="184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67" name="Shape 267"/>
              <p:cNvCxnSpPr>
                <a:endCxn id="254" idx="2"/>
              </p:cNvCxnSpPr>
              <p:nvPr/>
            </p:nvCxnSpPr>
            <p:spPr>
              <a:xfrm rot="10800000" flipH="1">
                <a:off x="3604825" y="1947150"/>
                <a:ext cx="1507500" cy="17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Megoldandó problémák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29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Double spending</a:t>
            </a:r>
          </a:p>
          <a:p>
            <a:pPr marL="152400" lvl="0" indent="0" rtl="0">
              <a:spcBef>
                <a:spcPts val="0"/>
              </a:spcBef>
              <a:buNone/>
            </a:pPr>
            <a:r>
              <a:rPr lang="en-GB"/>
              <a:t>	Centralizált hálózatoknál triviális</a:t>
            </a:r>
          </a:p>
          <a:p>
            <a:pPr marL="152400" lvl="0" indent="0" rtl="0">
              <a:spcBef>
                <a:spcPts val="0"/>
              </a:spcBef>
              <a:buNone/>
            </a:pPr>
            <a:r>
              <a:rPr lang="en-GB"/>
              <a:t>Bizalom a partnerben</a:t>
            </a:r>
          </a:p>
          <a:p>
            <a:pPr marL="152400" lvl="0" indent="0">
              <a:spcBef>
                <a:spcPts val="0"/>
              </a:spcBef>
              <a:buNone/>
            </a:pPr>
            <a:r>
              <a:rPr lang="en-GB"/>
              <a:t>Bizalom a pénzben (nem hamis)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Bitcoin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71600"/>
            <a:ext cx="4726599" cy="22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5238925" y="1488650"/>
            <a:ext cx="3447900" cy="21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hu-HU" dirty="0" smtClean="0"/>
              <a:t>2009 </a:t>
            </a:r>
            <a:r>
              <a:rPr lang="hu-HU" dirty="0" err="1" smtClean="0"/>
              <a:t>Satoshi</a:t>
            </a:r>
            <a:r>
              <a:rPr lang="hu-HU" dirty="0" smtClean="0"/>
              <a:t> </a:t>
            </a:r>
            <a:r>
              <a:rPr lang="hu-HU" dirty="0" err="1" smtClean="0"/>
              <a:t>Nakamoto</a:t>
            </a:r>
            <a:r>
              <a:rPr lang="hu-HU" dirty="0" smtClean="0"/>
              <a:t> (?)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 smtClean="0"/>
              <a:t>Peer </a:t>
            </a:r>
            <a:r>
              <a:rPr lang="en-GB" dirty="0"/>
              <a:t>to peer </a:t>
            </a:r>
            <a:r>
              <a:rPr lang="en-GB" dirty="0" err="1"/>
              <a:t>hálózat</a:t>
            </a:r>
            <a:endParaRPr lang="en-GB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 err="1"/>
              <a:t>Nyilvános</a:t>
            </a:r>
            <a:r>
              <a:rPr lang="en-GB" dirty="0"/>
              <a:t> </a:t>
            </a:r>
            <a:r>
              <a:rPr lang="en-GB" dirty="0" err="1"/>
              <a:t>elosztott</a:t>
            </a:r>
            <a:r>
              <a:rPr lang="en-GB" dirty="0"/>
              <a:t> </a:t>
            </a:r>
            <a:r>
              <a:rPr lang="en-GB" dirty="0" err="1"/>
              <a:t>könyvelés</a:t>
            </a:r>
            <a:r>
              <a:rPr lang="en-GB" dirty="0"/>
              <a:t> (public distributed ledger)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 err="1"/>
              <a:t>Natív</a:t>
            </a:r>
            <a:r>
              <a:rPr lang="en-GB" dirty="0"/>
              <a:t> </a:t>
            </a:r>
            <a:r>
              <a:rPr lang="en-GB" dirty="0" err="1"/>
              <a:t>pénznem</a:t>
            </a:r>
            <a:r>
              <a:rPr lang="en-GB" dirty="0"/>
              <a:t>: BTC - decentralized virtual currency (</a:t>
            </a:r>
            <a:r>
              <a:rPr lang="en-GB" dirty="0" err="1"/>
              <a:t>U.S.Treasury</a:t>
            </a:r>
            <a:r>
              <a:rPr lang="en-GB" dirty="0"/>
              <a:t>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 err="1"/>
              <a:t>Digitális</a:t>
            </a:r>
            <a:r>
              <a:rPr lang="en-GB" dirty="0"/>
              <a:t> </a:t>
            </a:r>
            <a:r>
              <a:rPr lang="en-GB" dirty="0" err="1"/>
              <a:t>érték</a:t>
            </a:r>
            <a:r>
              <a:rPr lang="en-GB" dirty="0"/>
              <a:t> (digital asset)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 err="1"/>
              <a:t>Visszavonhatatlan</a:t>
            </a:r>
            <a:r>
              <a:rPr lang="en-GB" dirty="0"/>
              <a:t> </a:t>
            </a:r>
            <a:r>
              <a:rPr lang="en-GB" dirty="0" err="1" smtClean="0"/>
              <a:t>tranzakciók</a:t>
            </a:r>
            <a:endParaRPr lang="hu-HU" dirty="0" smtClean="0"/>
          </a:p>
          <a:p>
            <a:pPr marL="457200" indent="-228600">
              <a:buFontTx/>
              <a:buChar char="●"/>
            </a:pPr>
            <a:r>
              <a:rPr lang="en-US" altLang="en-US" dirty="0">
                <a:hlinkClick r:id="rId4"/>
              </a:rPr>
              <a:t>https://</a:t>
            </a:r>
            <a:r>
              <a:rPr lang="en-US" altLang="en-US" dirty="0" smtClean="0">
                <a:hlinkClick r:id="rId4"/>
              </a:rPr>
              <a:t>bitcoin.org/bitcoin.pdf</a:t>
            </a:r>
            <a:r>
              <a:rPr lang="hu-HU" altLang="en-US" dirty="0" smtClean="0"/>
              <a:t> </a:t>
            </a:r>
            <a:endParaRPr lang="en-US" altLang="en-US" dirty="0"/>
          </a:p>
          <a:p>
            <a:pPr marL="228600" lvl="0" rtl="0">
              <a:spcBef>
                <a:spcPts val="0"/>
              </a:spcBef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1" name="Shape 281"/>
          <p:cNvSpPr txBox="1"/>
          <p:nvPr/>
        </p:nvSpPr>
        <p:spPr>
          <a:xfrm>
            <a:off x="515300" y="4007925"/>
            <a:ext cx="8397600" cy="9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Az infrastruktúra (blockchain) és a pénz (BTC) nem válik el egymástól</a:t>
            </a:r>
          </a:p>
        </p:txBody>
      </p:sp>
      <p:pic>
        <p:nvPicPr>
          <p:cNvPr id="6" name="內容版面配置區 3" descr="Prevailing bitcoin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483518"/>
            <a:ext cx="2986626" cy="62662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err="1" smtClean="0"/>
              <a:t>Bitcoin</a:t>
            </a:r>
            <a:r>
              <a:rPr lang="hu-HU" sz="3600" dirty="0" smtClean="0"/>
              <a:t> eszközök</a:t>
            </a:r>
            <a:endParaRPr lang="en-US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pPr>
              <a:defRPr/>
            </a:pPr>
            <a:r>
              <a:rPr lang="en-US" sz="1400" dirty="0"/>
              <a:t>Bitcointicker.com</a:t>
            </a:r>
          </a:p>
          <a:p>
            <a:pPr>
              <a:defRPr/>
            </a:pPr>
            <a:r>
              <a:rPr lang="en-US" sz="1400" dirty="0"/>
              <a:t>Bitcoinwisdom.com</a:t>
            </a:r>
          </a:p>
          <a:p>
            <a:pPr>
              <a:defRPr/>
            </a:pPr>
            <a:r>
              <a:rPr lang="en-US" sz="1400" dirty="0"/>
              <a:t>Btcpredictions.com</a:t>
            </a:r>
          </a:p>
          <a:p>
            <a:pPr>
              <a:defRPr/>
            </a:pPr>
            <a:r>
              <a:rPr lang="en-US" sz="1400" dirty="0"/>
              <a:t>Btcbalance.net</a:t>
            </a:r>
          </a:p>
          <a:p>
            <a:pPr>
              <a:defRPr/>
            </a:pPr>
            <a:r>
              <a:rPr lang="en-US" sz="1400" dirty="0"/>
              <a:t>Blockchain.info</a:t>
            </a:r>
          </a:p>
          <a:p>
            <a:pPr>
              <a:defRPr/>
            </a:pPr>
            <a:r>
              <a:rPr lang="en-US" sz="1400" dirty="0" smtClean="0"/>
              <a:t>Bitaddress.org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bit2factor.org</a:t>
            </a:r>
          </a:p>
          <a:p>
            <a:pPr>
              <a:defRPr/>
            </a:pPr>
            <a:r>
              <a:rPr lang="en-US" sz="1400" dirty="0"/>
              <a:t>Tradingview.com</a:t>
            </a:r>
          </a:p>
          <a:p>
            <a:pPr>
              <a:defRPr/>
            </a:pPr>
            <a:r>
              <a:rPr lang="en-US" sz="1400" dirty="0"/>
              <a:t>thebitcoinpage.com</a:t>
            </a:r>
          </a:p>
          <a:p>
            <a:pPr>
              <a:defRPr/>
            </a:pPr>
            <a:r>
              <a:rPr lang="en-US" sz="1400" dirty="0"/>
              <a:t>Coinmetrics.com</a:t>
            </a:r>
          </a:p>
          <a:p>
            <a:pPr>
              <a:defRPr/>
            </a:pPr>
            <a:r>
              <a:rPr lang="en-US" sz="1400" dirty="0"/>
              <a:t>Coinmap.org</a:t>
            </a:r>
          </a:p>
          <a:p>
            <a:pPr>
              <a:defRPr/>
            </a:pPr>
            <a:r>
              <a:rPr lang="en-US" sz="1400" dirty="0"/>
              <a:t>Fiatleak.com</a:t>
            </a:r>
          </a:p>
          <a:p>
            <a:pPr>
              <a:defRPr/>
            </a:pPr>
            <a:r>
              <a:rPr lang="hu-HU" sz="1400" dirty="0" err="1" smtClean="0"/>
              <a:t>shinrai.com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9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HK" sz="3600" dirty="0" smtClean="0"/>
              <a:t>Hogyan  működik? (leegyszerűsítve)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altLang="zh-HK" sz="1500" dirty="0"/>
              <a:t>1.    </a:t>
            </a:r>
            <a:r>
              <a:rPr lang="hu-HU" altLang="zh-HK" sz="1500" dirty="0" smtClean="0"/>
              <a:t>Az új tranzakciók továbbításra kerülnek az összes szereplőhöz.</a:t>
            </a:r>
            <a:endParaRPr lang="en-US" altLang="zh-HK" sz="1500" dirty="0">
              <a:solidFill>
                <a:srgbClr val="404040"/>
              </a:solidFill>
              <a:latin typeface="Century Gothic"/>
            </a:endParaRPr>
          </a:p>
          <a:p>
            <a:pPr>
              <a:buFont typeface="+mj-lt"/>
              <a:buAutoNum type="arabicPeriod"/>
            </a:pPr>
            <a:endParaRPr lang="en-US" altLang="zh-HK" dirty="0"/>
          </a:p>
          <a:p>
            <a:pPr marL="0" indent="0">
              <a:buNone/>
            </a:pPr>
            <a:r>
              <a:rPr lang="en-US" altLang="zh-HK" sz="1500" dirty="0"/>
              <a:t>2.    </a:t>
            </a:r>
            <a:r>
              <a:rPr lang="hu-HU" altLang="zh-HK" sz="1500" dirty="0" smtClean="0"/>
              <a:t>Minden "felhasználó" készít egy új blokkot a tranzakciókból (</a:t>
            </a:r>
            <a:r>
              <a:rPr lang="hu-HU" altLang="zh-HK" sz="1500" dirty="0" err="1" smtClean="0"/>
              <a:t>validál</a:t>
            </a:r>
            <a:r>
              <a:rPr lang="hu-HU" altLang="zh-HK" sz="1500" dirty="0" smtClean="0"/>
              <a:t>).</a:t>
            </a:r>
            <a:endParaRPr lang="en-US" altLang="zh-HK" sz="1500" dirty="0"/>
          </a:p>
        </p:txBody>
      </p:sp>
      <p:pic>
        <p:nvPicPr>
          <p:cNvPr id="4" name="圖片 3" descr="螢幕快照 2016-12-04 下午8.56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48" y="1771650"/>
            <a:ext cx="1840271" cy="17810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7824" y="3314699"/>
            <a:ext cx="685800" cy="68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23304" y="3314700"/>
            <a:ext cx="685800" cy="68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88619" y="3314700"/>
            <a:ext cx="685800" cy="68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1672906" y="3653697"/>
            <a:ext cx="419562" cy="883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2838221" y="3653697"/>
            <a:ext cx="419562" cy="883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500442" y="3662617"/>
            <a:ext cx="419562" cy="883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486143" y="4162307"/>
            <a:ext cx="3902058" cy="27532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365257" y="4239550"/>
            <a:ext cx="2057400" cy="346249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hu-HU" altLang="zh-TW" sz="1800" dirty="0" smtClean="0">
                <a:latin typeface="新細明體"/>
              </a:rPr>
              <a:t>Idő</a:t>
            </a:r>
            <a:endParaRPr lang="zh-TW" altLang="en-US" sz="1800" dirty="0"/>
          </a:p>
        </p:txBody>
      </p:sp>
      <p:sp>
        <p:nvSpPr>
          <p:cNvPr id="13" name="矩形 12"/>
          <p:cNvSpPr/>
          <p:nvPr/>
        </p:nvSpPr>
        <p:spPr>
          <a:xfrm>
            <a:off x="4839989" y="3314699"/>
            <a:ext cx="685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415536" y="2966782"/>
            <a:ext cx="2057400" cy="284693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hu-HU" altLang="zh-TW" dirty="0" smtClean="0">
                <a:latin typeface="新細明體"/>
              </a:rPr>
              <a:t>Korábbi </a:t>
            </a:r>
            <a:r>
              <a:rPr lang="zh-TW" altLang="en-US" dirty="0" smtClean="0">
                <a:latin typeface="新細明體"/>
              </a:rPr>
              <a:t>blo</a:t>
            </a:r>
            <a:r>
              <a:rPr lang="hu-HU" altLang="zh-TW" dirty="0" err="1" smtClean="0">
                <a:latin typeface="新細明體"/>
              </a:rPr>
              <a:t>kkok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152553" y="2966782"/>
            <a:ext cx="2057400" cy="284693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hu-HU" altLang="zh-TW" dirty="0" smtClean="0">
                <a:solidFill>
                  <a:srgbClr val="E33D6F"/>
                </a:solidFill>
                <a:latin typeface="新細明體"/>
              </a:rPr>
              <a:t>Új blokk</a:t>
            </a:r>
            <a:endParaRPr lang="zh-TW" altLang="en-US" dirty="0">
              <a:solidFill>
                <a:srgbClr val="E33D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8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6775" y="1952625"/>
            <a:ext cx="5393527" cy="256222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altLang="zh-HK" sz="1500" dirty="0"/>
              <a:t>3.   </a:t>
            </a:r>
            <a:r>
              <a:rPr lang="hu-HU" altLang="zh-HK" sz="1500" dirty="0" smtClean="0"/>
              <a:t>Minden felhasználó próbál </a:t>
            </a:r>
            <a:r>
              <a:rPr lang="hu-HU" altLang="zh-HK" sz="1500" dirty="0" err="1" smtClean="0"/>
              <a:t>ún</a:t>
            </a:r>
            <a:r>
              <a:rPr lang="hu-HU" altLang="zh-HK" sz="1500" dirty="0" smtClean="0"/>
              <a:t> </a:t>
            </a:r>
            <a:r>
              <a:rPr lang="hu-HU" altLang="zh-HK" sz="1500" dirty="0" err="1" smtClean="0"/>
              <a:t>proof-of-work</a:t>
            </a:r>
            <a:r>
              <a:rPr lang="hu-HU" altLang="zh-HK" sz="1500" dirty="0" smtClean="0"/>
              <a:t> megoldást találni.</a:t>
            </a:r>
          </a:p>
          <a:p>
            <a:pPr marL="0" indent="0">
              <a:buNone/>
            </a:pPr>
            <a:endParaRPr lang="en-US" altLang="zh-HK" sz="15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altLang="zh-HK" sz="1500" dirty="0"/>
              <a:t>4.   </a:t>
            </a:r>
            <a:r>
              <a:rPr lang="hu-HU" altLang="zh-HK" sz="1500" dirty="0" smtClean="0"/>
              <a:t>Ha talál egye megoldást továbbítja a hálózaton a többi felhasználónak.</a:t>
            </a:r>
            <a:endParaRPr lang="en-US" altLang="zh-HK" sz="1500" dirty="0"/>
          </a:p>
        </p:txBody>
      </p:sp>
      <p:pic>
        <p:nvPicPr>
          <p:cNvPr id="4" name="圖片 3" descr="block s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91" y="1814513"/>
            <a:ext cx="1507345" cy="1138440"/>
          </a:xfrm>
          <a:prstGeom prst="rect">
            <a:avLst/>
          </a:prstGeom>
        </p:spPr>
      </p:pic>
      <p:pic>
        <p:nvPicPr>
          <p:cNvPr id="5" name="圖片 4" descr="broadca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76" y="3307556"/>
            <a:ext cx="1401194" cy="1694031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609600" y="4953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hu-HU" altLang="zh-HK" sz="3600" smtClean="0"/>
              <a:t>Hogyan  működik? (leegyszerűsítve)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27798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altLang="zh-HK" sz="1500" dirty="0"/>
              <a:t>5.    </a:t>
            </a:r>
            <a:r>
              <a:rPr lang="hu-HU" altLang="zh-HK" sz="1500" dirty="0" smtClean="0"/>
              <a:t>"Minden felhasználó elfogadja" a kapott új blokkot, ha minden tranzakció </a:t>
            </a:r>
            <a:r>
              <a:rPr lang="hu-HU" altLang="zh-HK" sz="1500" dirty="0" err="1" smtClean="0"/>
              <a:t>valid</a:t>
            </a:r>
            <a:r>
              <a:rPr lang="hu-HU" altLang="zh-HK" sz="1500" dirty="0" smtClean="0"/>
              <a:t> (digitálisan aláírt)</a:t>
            </a:r>
            <a:r>
              <a:rPr lang="en-US" altLang="zh-HK" sz="1500" dirty="0" smtClean="0"/>
              <a:t>.</a:t>
            </a:r>
            <a:endParaRPr lang="en-US" altLang="zh-HK" sz="1500" dirty="0">
              <a:solidFill>
                <a:srgbClr val="404040"/>
              </a:solidFill>
              <a:latin typeface="Century Gothic"/>
            </a:endParaRPr>
          </a:p>
          <a:p>
            <a:pPr marL="0" indent="0">
              <a:buNone/>
            </a:pPr>
            <a:r>
              <a:rPr lang="en-US" altLang="zh-HK" sz="1500" dirty="0"/>
              <a:t>6.    </a:t>
            </a:r>
            <a:r>
              <a:rPr lang="hu-HU" altLang="zh-HK" sz="1500" dirty="0" smtClean="0"/>
              <a:t>Ha két különböző blokkot is kap, akkor az elsőt tekinti érvényesnek, de a második ágat is eltárolja</a:t>
            </a:r>
            <a:r>
              <a:rPr lang="en-US" altLang="zh-HK" sz="1500" dirty="0" smtClean="0"/>
              <a:t>.</a:t>
            </a:r>
            <a:endParaRPr lang="en-US" altLang="zh-HK" sz="1500" dirty="0"/>
          </a:p>
        </p:txBody>
      </p:sp>
      <p:sp>
        <p:nvSpPr>
          <p:cNvPr id="4" name="矩形 3"/>
          <p:cNvSpPr/>
          <p:nvPr/>
        </p:nvSpPr>
        <p:spPr>
          <a:xfrm>
            <a:off x="1386701" y="3579019"/>
            <a:ext cx="685800" cy="68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44667" y="3571875"/>
            <a:ext cx="685800" cy="68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09781" y="3579019"/>
            <a:ext cx="685800" cy="68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2094347" y="3921919"/>
            <a:ext cx="419562" cy="883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3259461" y="3921919"/>
            <a:ext cx="419562" cy="883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922085" y="3929063"/>
            <a:ext cx="419562" cy="883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950676" y="4632484"/>
            <a:ext cx="3535354" cy="8243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765541" y="4680762"/>
            <a:ext cx="2057400" cy="346249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hu-HU" altLang="zh-TW" sz="1800" dirty="0" smtClean="0">
                <a:latin typeface="新細明體"/>
              </a:rPr>
              <a:t>Idő</a:t>
            </a:r>
            <a:endParaRPr lang="zh-TW" altLang="en-US" sz="1800" dirty="0"/>
          </a:p>
        </p:txBody>
      </p:sp>
      <p:sp>
        <p:nvSpPr>
          <p:cNvPr id="12" name="矩形 11"/>
          <p:cNvSpPr/>
          <p:nvPr/>
        </p:nvSpPr>
        <p:spPr>
          <a:xfrm>
            <a:off x="4874896" y="3243263"/>
            <a:ext cx="685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837021" y="3228975"/>
            <a:ext cx="2057400" cy="284693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hu-HU" altLang="zh-TW" dirty="0" smtClean="0">
                <a:latin typeface="新細明體"/>
              </a:rPr>
              <a:t>Blokkok</a:t>
            </a:r>
            <a:endParaRPr lang="zh-TW" altLang="en-US" dirty="0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4434225" y="3579019"/>
            <a:ext cx="409913" cy="23065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874894" y="4094971"/>
            <a:ext cx="685800" cy="6858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4468041" y="4018328"/>
            <a:ext cx="361662" cy="328722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117926" y="3740787"/>
            <a:ext cx="2057400" cy="284693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hu-HU" altLang="zh-TW" dirty="0" smtClean="0">
                <a:latin typeface="新細明體"/>
              </a:rPr>
              <a:t>ágak</a:t>
            </a:r>
            <a:endParaRPr lang="zh-TW" altLang="en-US" dirty="0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609600" y="4953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hu-HU" altLang="zh-HK" sz="3600" smtClean="0"/>
              <a:t>Hogyan  működik? (leegyszerűsítve)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7516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altLang="zh-HK" sz="1500" dirty="0"/>
              <a:t>7.    </a:t>
            </a:r>
            <a:r>
              <a:rPr lang="hu-HU" altLang="zh-HK" sz="1500" dirty="0" smtClean="0"/>
              <a:t>Ha új blokkot kap, a hosszabb ágat tekinti érvényesnek</a:t>
            </a:r>
            <a:r>
              <a:rPr lang="en-US" altLang="zh-HK" sz="1500" dirty="0" smtClean="0"/>
              <a:t>.</a:t>
            </a:r>
            <a:endParaRPr lang="en-US" altLang="zh-HK" sz="1500" dirty="0"/>
          </a:p>
          <a:p>
            <a:pPr marL="0" indent="0">
              <a:buNone/>
            </a:pPr>
            <a:r>
              <a:rPr lang="en-US" altLang="zh-HK" sz="1500" dirty="0"/>
              <a:t>8.    </a:t>
            </a:r>
            <a:r>
              <a:rPr lang="hu-HU" altLang="zh-HK" sz="1500" dirty="0" smtClean="0"/>
              <a:t>Mindig a legújabban elfogadott blokkhoz készítjük a következő blokkot. Ezért lesz blokklánc.</a:t>
            </a:r>
            <a:endParaRPr lang="en-US" altLang="zh-HK" sz="1500" dirty="0"/>
          </a:p>
        </p:txBody>
      </p:sp>
      <p:sp>
        <p:nvSpPr>
          <p:cNvPr id="4" name="矩形 3"/>
          <p:cNvSpPr/>
          <p:nvPr/>
        </p:nvSpPr>
        <p:spPr>
          <a:xfrm>
            <a:off x="1379553" y="3178969"/>
            <a:ext cx="685800" cy="68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44667" y="3171825"/>
            <a:ext cx="685800" cy="68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02634" y="3178969"/>
            <a:ext cx="685800" cy="68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2094347" y="3514725"/>
            <a:ext cx="419562" cy="883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3259461" y="3514725"/>
            <a:ext cx="419562" cy="883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914936" y="3529013"/>
            <a:ext cx="419562" cy="883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836309" y="4274280"/>
            <a:ext cx="7385741" cy="30334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523935" y="4337597"/>
            <a:ext cx="2057400" cy="346249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hu-HU" altLang="zh-TW" sz="1800" dirty="0" smtClean="0">
                <a:latin typeface="新細明體"/>
              </a:rPr>
              <a:t>Idő</a:t>
            </a:r>
            <a:endParaRPr lang="zh-TW" altLang="en-US" sz="1800" dirty="0"/>
          </a:p>
        </p:txBody>
      </p:sp>
      <p:sp>
        <p:nvSpPr>
          <p:cNvPr id="12" name="矩形 11"/>
          <p:cNvSpPr/>
          <p:nvPr/>
        </p:nvSpPr>
        <p:spPr>
          <a:xfrm>
            <a:off x="4839156" y="3178969"/>
            <a:ext cx="685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188140" y="2904678"/>
            <a:ext cx="2057400" cy="284693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endParaRPr lang="zh-TW" altLang="en-US">
              <a:solidFill>
                <a:srgbClr val="E33D6F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 flipV="1">
            <a:off x="4410280" y="3529013"/>
            <a:ext cx="400263" cy="81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983068" y="3186234"/>
            <a:ext cx="685800" cy="6858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 flipH="1" flipV="1">
            <a:off x="5539655" y="3507581"/>
            <a:ext cx="400263" cy="810"/>
          </a:xfrm>
          <a:prstGeom prst="straightConnector1">
            <a:avLst/>
          </a:prstGeom>
          <a:ln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119349" y="3186113"/>
            <a:ext cx="685800" cy="6858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6683324" y="3514725"/>
            <a:ext cx="400263" cy="81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標題 1"/>
          <p:cNvSpPr txBox="1">
            <a:spLocks/>
          </p:cNvSpPr>
          <p:nvPr/>
        </p:nvSpPr>
        <p:spPr>
          <a:xfrm>
            <a:off x="609600" y="4953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hu-HU" altLang="zh-HK" sz="3600" smtClean="0"/>
              <a:t>Hogyan  működik? (leegyszerűsítve)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2143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4000" dirty="0" smtClean="0"/>
              <a:t>Bizánci generális problémája</a:t>
            </a:r>
            <a:endParaRPr lang="en-US" altLang="en-US" sz="4000" dirty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838200" y="1449607"/>
            <a:ext cx="7696200" cy="3293848"/>
            <a:chOff x="384" y="1200"/>
            <a:chExt cx="5040" cy="2936"/>
          </a:xfrm>
        </p:grpSpPr>
        <p:pic>
          <p:nvPicPr>
            <p:cNvPr id="13317" name="Picture 3" descr="j02326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112"/>
              <a:ext cx="1039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4" descr="j028414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52" y="3312"/>
              <a:ext cx="53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5" descr="j028414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976"/>
              <a:ext cx="53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6" descr="j028414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4" y="1920"/>
              <a:ext cx="53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7" descr="MCBD05249_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00"/>
              <a:ext cx="1056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8" descr="j02005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024"/>
              <a:ext cx="76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9" descr="j02327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24" y="3552"/>
              <a:ext cx="57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0" descr="j024059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12"/>
              <a:ext cx="4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1" descr="j023095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064"/>
              <a:ext cx="1237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AutoShape 12"/>
            <p:cNvSpPr>
              <a:spLocks noChangeArrowheads="1"/>
            </p:cNvSpPr>
            <p:nvPr/>
          </p:nvSpPr>
          <p:spPr bwMode="auto">
            <a:xfrm>
              <a:off x="768" y="1728"/>
              <a:ext cx="768" cy="240"/>
            </a:xfrm>
            <a:prstGeom prst="wedgeRectCallout">
              <a:avLst>
                <a:gd name="adj1" fmla="val -63801"/>
                <a:gd name="adj2" fmla="val 143333"/>
              </a:avLst>
            </a:prstGeom>
            <a:solidFill>
              <a:srgbClr val="FFA1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r>
                <a:rPr lang="hu-HU" altLang="en-US" dirty="0" smtClean="0">
                  <a:latin typeface="Tahoma" pitchFamily="34" charset="0"/>
                  <a:ea typeface="Osaka" pitchFamily="-65" charset="-128"/>
                </a:rPr>
                <a:t>Támad</a:t>
              </a:r>
              <a:r>
                <a:rPr lang="en-US" altLang="en-US" dirty="0" smtClean="0">
                  <a:latin typeface="Tahoma" pitchFamily="34" charset="0"/>
                  <a:ea typeface="Osaka" pitchFamily="-65" charset="-128"/>
                </a:rPr>
                <a:t>!</a:t>
              </a:r>
              <a:endParaRPr lang="en-US" altLang="en-US" dirty="0">
                <a:latin typeface="Tahoma" pitchFamily="34" charset="0"/>
                <a:ea typeface="Osaka" pitchFamily="-65" charset="-128"/>
              </a:endParaRPr>
            </a:p>
          </p:txBody>
        </p:sp>
        <p:sp>
          <p:nvSpPr>
            <p:cNvPr id="13327" name="AutoShape 13"/>
            <p:cNvSpPr>
              <a:spLocks noChangeArrowheads="1"/>
            </p:cNvSpPr>
            <p:nvPr/>
          </p:nvSpPr>
          <p:spPr bwMode="auto">
            <a:xfrm>
              <a:off x="1680" y="3360"/>
              <a:ext cx="768" cy="240"/>
            </a:xfrm>
            <a:prstGeom prst="wedgeRectCallout">
              <a:avLst>
                <a:gd name="adj1" fmla="val -80731"/>
                <a:gd name="adj2" fmla="val 45000"/>
              </a:avLst>
            </a:prstGeom>
            <a:solidFill>
              <a:srgbClr val="FFA1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r>
                <a:rPr lang="hu-HU" altLang="en-US" dirty="0" smtClean="0">
                  <a:latin typeface="Tahoma" pitchFamily="34" charset="0"/>
                  <a:ea typeface="Osaka" pitchFamily="-65" charset="-128"/>
                </a:rPr>
                <a:t>Várj</a:t>
              </a:r>
              <a:r>
                <a:rPr lang="en-US" altLang="en-US" dirty="0" smtClean="0">
                  <a:latin typeface="Tahoma" pitchFamily="34" charset="0"/>
                  <a:ea typeface="Osaka" pitchFamily="-65" charset="-128"/>
                </a:rPr>
                <a:t>…</a:t>
              </a:r>
              <a:endParaRPr lang="en-US" altLang="en-US" dirty="0">
                <a:latin typeface="Tahoma" pitchFamily="34" charset="0"/>
                <a:ea typeface="Osaka" pitchFamily="-65" charset="-128"/>
              </a:endParaRPr>
            </a:p>
          </p:txBody>
        </p:sp>
        <p:sp>
          <p:nvSpPr>
            <p:cNvPr id="13328" name="AutoShape 14"/>
            <p:cNvSpPr>
              <a:spLocks noChangeArrowheads="1"/>
            </p:cNvSpPr>
            <p:nvPr/>
          </p:nvSpPr>
          <p:spPr bwMode="auto">
            <a:xfrm>
              <a:off x="4416" y="2640"/>
              <a:ext cx="768" cy="240"/>
            </a:xfrm>
            <a:prstGeom prst="wedgeRectCallout">
              <a:avLst>
                <a:gd name="adj1" fmla="val -81380"/>
                <a:gd name="adj2" fmla="val 167917"/>
              </a:avLst>
            </a:prstGeom>
            <a:solidFill>
              <a:srgbClr val="FFA1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r>
                <a:rPr lang="hu-HU" altLang="en-US" dirty="0" smtClean="0">
                  <a:latin typeface="Tahoma" pitchFamily="34" charset="0"/>
                  <a:ea typeface="Osaka" pitchFamily="-65" charset="-128"/>
                </a:rPr>
                <a:t>Támad</a:t>
              </a:r>
              <a:r>
                <a:rPr lang="en-US" altLang="en-US" dirty="0" smtClean="0">
                  <a:latin typeface="Tahoma" pitchFamily="34" charset="0"/>
                  <a:ea typeface="Osaka" pitchFamily="-65" charset="-128"/>
                </a:rPr>
                <a:t>!</a:t>
              </a:r>
              <a:endParaRPr lang="en-US" altLang="en-US" dirty="0">
                <a:latin typeface="Tahoma" pitchFamily="34" charset="0"/>
                <a:ea typeface="Osaka" pitchFamily="-65" charset="-128"/>
              </a:endParaRPr>
            </a:p>
          </p:txBody>
        </p:sp>
        <p:sp>
          <p:nvSpPr>
            <p:cNvPr id="13329" name="AutoShape 15"/>
            <p:cNvSpPr>
              <a:spLocks noChangeArrowheads="1"/>
            </p:cNvSpPr>
            <p:nvPr/>
          </p:nvSpPr>
          <p:spPr bwMode="auto">
            <a:xfrm>
              <a:off x="4320" y="1239"/>
              <a:ext cx="1104" cy="576"/>
            </a:xfrm>
            <a:prstGeom prst="wedgeRectCallout">
              <a:avLst>
                <a:gd name="adj1" fmla="val -75773"/>
                <a:gd name="adj2" fmla="val -40455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r>
                <a:rPr lang="hu-HU" altLang="en-US" dirty="0" smtClean="0">
                  <a:latin typeface="Tahoma" pitchFamily="34" charset="0"/>
                  <a:ea typeface="Osaka" pitchFamily="-65" charset="-128"/>
                </a:rPr>
                <a:t>Támadás</a:t>
              </a:r>
              <a:r>
                <a:rPr lang="en-US" altLang="en-US" dirty="0" smtClean="0">
                  <a:latin typeface="Tahoma" pitchFamily="34" charset="0"/>
                  <a:ea typeface="Osaka" pitchFamily="-65" charset="-128"/>
                </a:rPr>
                <a:t>! </a:t>
              </a:r>
              <a:r>
                <a:rPr lang="en-US" altLang="en-US" dirty="0">
                  <a:latin typeface="Tahoma" pitchFamily="34" charset="0"/>
                  <a:ea typeface="Osaka" pitchFamily="-65" charset="-128"/>
                </a:rPr>
                <a:t/>
              </a:r>
              <a:br>
                <a:rPr lang="en-US" altLang="en-US" dirty="0">
                  <a:latin typeface="Tahoma" pitchFamily="34" charset="0"/>
                  <a:ea typeface="Osaka" pitchFamily="-65" charset="-128"/>
                </a:rPr>
              </a:br>
              <a:r>
                <a:rPr lang="hu-HU" altLang="en-US" dirty="0" smtClean="0">
                  <a:latin typeface="Tahoma" pitchFamily="34" charset="0"/>
                  <a:ea typeface="Osaka" pitchFamily="-65" charset="-128"/>
                </a:rPr>
                <a:t>Mégsem, várj</a:t>
              </a:r>
              <a:r>
                <a:rPr lang="en-US" altLang="en-US" dirty="0" smtClean="0">
                  <a:latin typeface="Tahoma" pitchFamily="34" charset="0"/>
                  <a:ea typeface="Osaka" pitchFamily="-65" charset="-128"/>
                </a:rPr>
                <a:t>!</a:t>
              </a:r>
              <a:endParaRPr lang="en-US" altLang="en-US" dirty="0">
                <a:latin typeface="Tahoma" pitchFamily="34" charset="0"/>
                <a:ea typeface="Osaka" pitchFamily="-65" charset="-128"/>
              </a:endParaRPr>
            </a:p>
          </p:txBody>
        </p:sp>
        <p:pic>
          <p:nvPicPr>
            <p:cNvPr id="13330" name="Picture 16" descr="j028414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1200"/>
              <a:ext cx="53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17" descr="j024059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00"/>
              <a:ext cx="4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AutoShape 18"/>
            <p:cNvSpPr>
              <a:spLocks noChangeArrowheads="1"/>
            </p:cNvSpPr>
            <p:nvPr/>
          </p:nvSpPr>
          <p:spPr bwMode="auto">
            <a:xfrm>
              <a:off x="2688" y="1248"/>
              <a:ext cx="768" cy="240"/>
            </a:xfrm>
            <a:prstGeom prst="wedgeRectCallout">
              <a:avLst>
                <a:gd name="adj1" fmla="val -80731"/>
                <a:gd name="adj2" fmla="val 45000"/>
              </a:avLst>
            </a:prstGeom>
            <a:solidFill>
              <a:srgbClr val="FFA1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r>
                <a:rPr lang="hu-HU" altLang="en-US" dirty="0" smtClean="0">
                  <a:latin typeface="Tahoma" pitchFamily="34" charset="0"/>
                  <a:ea typeface="Osaka" pitchFamily="-65" charset="-128"/>
                </a:rPr>
                <a:t>Várj</a:t>
              </a:r>
              <a:r>
                <a:rPr lang="en-US" altLang="en-US" dirty="0" smtClean="0">
                  <a:latin typeface="Tahoma" pitchFamily="34" charset="0"/>
                  <a:ea typeface="Osaka" pitchFamily="-65" charset="-128"/>
                </a:rPr>
                <a:t>…</a:t>
              </a:r>
              <a:endParaRPr lang="en-US" altLang="en-US" dirty="0">
                <a:latin typeface="Tahoma" pitchFamily="34" charset="0"/>
                <a:ea typeface="Osaka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Bitcoin tranzakció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62" y="3093500"/>
            <a:ext cx="7453674" cy="18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6422" y="1838000"/>
            <a:ext cx="966765" cy="11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0812" y="1845742"/>
            <a:ext cx="951045" cy="1138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Shape 290"/>
          <p:cNvCxnSpPr>
            <a:stCxn id="289" idx="3"/>
            <a:endCxn id="288" idx="1"/>
          </p:cNvCxnSpPr>
          <p:nvPr/>
        </p:nvCxnSpPr>
        <p:spPr>
          <a:xfrm>
            <a:off x="2381858" y="2414743"/>
            <a:ext cx="4364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91" name="Shape 2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4050" y="1602875"/>
            <a:ext cx="951050" cy="74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“Új típusú” fizetési módszerek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29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-GB" sz="2200"/>
              <a:t>Nincs központi authoritás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-GB" sz="2200"/>
              <a:t>Tranzakció validálása matematikai algoritmusokkal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-GB" sz="2200"/>
              <a:t>Nyilvános, követhető pénzmozgás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-GB" sz="2200"/>
              <a:t>“Fordított” információ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-GB" sz="2200"/>
              <a:t>Hagyományos rendszerek:</a:t>
            </a:r>
            <a:br>
              <a:rPr lang="en-GB" sz="2200"/>
            </a:br>
            <a:r>
              <a:rPr lang="en-GB" sz="2200"/>
              <a:t>Ismert számlatulajdonos, ismeretlen tranzakció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-GB" sz="2200"/>
              <a:t>“Új típusú” rendszerek:</a:t>
            </a:r>
            <a:br>
              <a:rPr lang="en-GB" sz="2200"/>
            </a:br>
            <a:r>
              <a:rPr lang="en-GB" sz="2200"/>
              <a:t>Ismeretlen számlatulajdonos, ismert tranzakció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dirty="0"/>
              <a:t>D</a:t>
            </a:r>
            <a:r>
              <a:rPr lang="en-GB" dirty="0" smtClean="0"/>
              <a:t>e</a:t>
            </a:r>
            <a:r>
              <a:rPr lang="en-GB" dirty="0"/>
              <a:t>...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29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Natív pénznem - árfolyamkockázat, volatilitás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Bányászat - energia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Idealista (naiv) gazdaságfilozófia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Alternatívák: </a:t>
            </a:r>
            <a:r>
              <a:rPr lang="hu-HU" sz="3200" dirty="0">
                <a:hlinkClick r:id="rId2"/>
              </a:rPr>
              <a:t>https://coinmarketcap.com</a:t>
            </a:r>
            <a:r>
              <a:rPr lang="hu-HU" sz="3200" dirty="0" smtClean="0">
                <a:hlinkClick r:id="rId2"/>
              </a:rPr>
              <a:t>/</a:t>
            </a:r>
            <a:r>
              <a:rPr lang="hu-HU" sz="3200" dirty="0" smtClean="0"/>
              <a:t> </a:t>
            </a:r>
            <a:endParaRPr lang="en-US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3598"/>
            <a:ext cx="6120680" cy="376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3568" y="4876006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2016.08.04.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3247"/>
            <a:ext cx="7192002" cy="440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83568" y="4856261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2016.08.10.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7534"/>
            <a:ext cx="6264696" cy="389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83568" y="4856261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2017.04.03.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43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53216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5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3016" y="0"/>
            <a:ext cx="8229600" cy="555526"/>
          </a:xfrm>
        </p:spPr>
        <p:txBody>
          <a:bodyPr/>
          <a:lstStyle/>
          <a:p>
            <a:r>
              <a:rPr lang="hu-HU" sz="3200" dirty="0" err="1" smtClean="0">
                <a:solidFill>
                  <a:schemeClr val="bg1"/>
                </a:solidFill>
              </a:rPr>
              <a:t>FinTech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5" y="630206"/>
            <a:ext cx="8826722" cy="43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Blockchain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04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Blockchain</a:t>
            </a:r>
            <a:r>
              <a:rPr lang="en-US" dirty="0" smtClean="0"/>
              <a:t> </a:t>
            </a:r>
            <a:r>
              <a:rPr lang="hu-HU" dirty="0" smtClean="0"/>
              <a:t>- röviden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63091" y="2989093"/>
            <a:ext cx="1376947" cy="11764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kern="1200" dirty="0" smtClean="0"/>
              <a:t>Megosztott szerződések</a:t>
            </a:r>
            <a:endParaRPr lang="en-GB" sz="1400" kern="1200" dirty="0"/>
          </a:p>
        </p:txBody>
      </p:sp>
      <p:sp>
        <p:nvSpPr>
          <p:cNvPr id="5" name="Rectangle 4"/>
          <p:cNvSpPr/>
          <p:nvPr/>
        </p:nvSpPr>
        <p:spPr>
          <a:xfrm>
            <a:off x="4933348" y="1325803"/>
            <a:ext cx="1376947" cy="117642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kern="1200" dirty="0" smtClean="0"/>
              <a:t>Biztonság</a:t>
            </a:r>
            <a:endParaRPr lang="en-GB" sz="1400" kern="1200" dirty="0"/>
          </a:p>
        </p:txBody>
      </p:sp>
      <p:sp>
        <p:nvSpPr>
          <p:cNvPr id="6" name="Rectangle 5"/>
          <p:cNvSpPr/>
          <p:nvPr/>
        </p:nvSpPr>
        <p:spPr>
          <a:xfrm>
            <a:off x="2872233" y="1325803"/>
            <a:ext cx="1376947" cy="11764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kern="1200" dirty="0" smtClean="0"/>
              <a:t>Elosztott főkönyv</a:t>
            </a:r>
            <a:endParaRPr lang="en-GB" sz="1400" kern="1200" dirty="0"/>
          </a:p>
        </p:txBody>
      </p:sp>
      <p:sp>
        <p:nvSpPr>
          <p:cNvPr id="9" name="Rectangle 8"/>
          <p:cNvSpPr/>
          <p:nvPr/>
        </p:nvSpPr>
        <p:spPr>
          <a:xfrm>
            <a:off x="2872233" y="2989093"/>
            <a:ext cx="1376947" cy="11764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kern="1200" dirty="0" smtClean="0"/>
              <a:t>Konszenzus</a:t>
            </a:r>
            <a:endParaRPr lang="en-GB" sz="1400" kern="1200" dirty="0"/>
          </a:p>
        </p:txBody>
      </p:sp>
      <p:sp>
        <p:nvSpPr>
          <p:cNvPr id="11" name="Plus 10"/>
          <p:cNvSpPr/>
          <p:nvPr/>
        </p:nvSpPr>
        <p:spPr>
          <a:xfrm>
            <a:off x="4380276" y="2051579"/>
            <a:ext cx="470306" cy="45064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4380276" y="3005861"/>
            <a:ext cx="470306" cy="45064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311976" y="3005861"/>
            <a:ext cx="470306" cy="45064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76972" y="1325803"/>
            <a:ext cx="2027646" cy="681617"/>
          </a:xfrm>
          <a:prstGeom prst="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kern="1200" dirty="0" smtClean="0">
                <a:solidFill>
                  <a:schemeClr val="tx1"/>
                </a:solidFill>
              </a:rPr>
              <a:t>Biztonságos, azonosított és verifikált tranzakciók</a:t>
            </a:r>
            <a:endParaRPr lang="en-GB" sz="1200" kern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6973" y="3291831"/>
            <a:ext cx="2027647" cy="846294"/>
          </a:xfrm>
          <a:prstGeom prst="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kern="1200" dirty="0" smtClean="0">
                <a:solidFill>
                  <a:schemeClr val="tx1"/>
                </a:solidFill>
              </a:rPr>
              <a:t>Az üzleti tranzakciók "adatbázis" oldalon </a:t>
            </a:r>
            <a:r>
              <a:rPr lang="hu-HU" sz="1200" kern="1200" dirty="0" err="1" smtClean="0">
                <a:solidFill>
                  <a:schemeClr val="tx1"/>
                </a:solidFill>
              </a:rPr>
              <a:t>validáltak</a:t>
            </a:r>
            <a:r>
              <a:rPr lang="hu-HU" sz="1200" kern="1200" dirty="0" smtClean="0">
                <a:solidFill>
                  <a:schemeClr val="tx1"/>
                </a:solidFill>
              </a:rPr>
              <a:t> és végrehajtódnak.</a:t>
            </a:r>
            <a:endParaRPr lang="en-GB" sz="1200" kern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131" y="3483897"/>
            <a:ext cx="1995957" cy="681617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200" dirty="0" smtClean="0">
                <a:solidFill>
                  <a:schemeClr val="tx1"/>
                </a:solidFill>
              </a:rPr>
              <a:t>Minden szereplő elfogadja a </a:t>
            </a:r>
            <a:r>
              <a:rPr lang="hu-HU" sz="1200" dirty="0" err="1" smtClean="0">
                <a:solidFill>
                  <a:schemeClr val="tx1"/>
                </a:solidFill>
              </a:rPr>
              <a:t>validált</a:t>
            </a:r>
            <a:r>
              <a:rPr lang="hu-HU" sz="1200" dirty="0" smtClean="0">
                <a:solidFill>
                  <a:schemeClr val="tx1"/>
                </a:solidFill>
              </a:rPr>
              <a:t> tranzakciókat.</a:t>
            </a:r>
            <a:r>
              <a:rPr lang="en-GB" sz="1200" kern="1200" dirty="0" smtClean="0">
                <a:solidFill>
                  <a:schemeClr val="tx1"/>
                </a:solidFill>
              </a:rPr>
              <a:t> </a:t>
            </a:r>
            <a:endParaRPr lang="en-GB" sz="1200" kern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8131" y="1325803"/>
            <a:ext cx="1995957" cy="81389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200" dirty="0" smtClean="0">
                <a:solidFill>
                  <a:schemeClr val="tx1"/>
                </a:solidFill>
              </a:rPr>
              <a:t>Csak hozzáfűzést megengedő adatbázis, a teljes hálózattal megosztva*</a:t>
            </a:r>
            <a:endParaRPr lang="en-GB" sz="1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1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600" dirty="0" smtClean="0"/>
              <a:t> Több mint </a:t>
            </a:r>
            <a:r>
              <a:rPr lang="hu-HU" sz="2600" dirty="0" err="1" smtClean="0"/>
              <a:t>kriptovaluta</a:t>
            </a:r>
            <a:r>
              <a:rPr lang="hu-HU" sz="2600" dirty="0" smtClean="0"/>
              <a:t> (éter)</a:t>
            </a:r>
          </a:p>
          <a:p>
            <a:r>
              <a:rPr lang="hu-HU" sz="2600" dirty="0"/>
              <a:t> </a:t>
            </a:r>
            <a:r>
              <a:rPr lang="hu-HU" sz="2600" dirty="0" smtClean="0"/>
              <a:t>Okos szerződések leírása</a:t>
            </a:r>
          </a:p>
          <a:p>
            <a:r>
              <a:rPr lang="hu-HU" sz="2600" dirty="0"/>
              <a:t> ~</a:t>
            </a:r>
            <a:r>
              <a:rPr lang="hu-HU" sz="2600" dirty="0" smtClean="0"/>
              <a:t>15 másodpercenként keletkező blokkok</a:t>
            </a:r>
          </a:p>
          <a:p>
            <a:r>
              <a:rPr lang="hu-HU" sz="2600" dirty="0"/>
              <a:t> </a:t>
            </a:r>
            <a:r>
              <a:rPr lang="hu-HU" sz="2600" dirty="0" smtClean="0"/>
              <a:t>Programozható – </a:t>
            </a:r>
            <a:r>
              <a:rPr lang="hu-HU" sz="2600" dirty="0" err="1" smtClean="0"/>
              <a:t>Solidity</a:t>
            </a:r>
            <a:r>
              <a:rPr lang="hu-HU" sz="2600" dirty="0" smtClean="0"/>
              <a:t> programozási nyelv</a:t>
            </a:r>
          </a:p>
          <a:p>
            <a:r>
              <a:rPr lang="hu-HU" sz="2600" dirty="0" smtClean="0"/>
              <a:t> Platformot biztosít </a:t>
            </a:r>
            <a:r>
              <a:rPr lang="hu-HU" sz="2600" dirty="0" err="1" smtClean="0"/>
              <a:t>blockchain</a:t>
            </a:r>
            <a:r>
              <a:rPr lang="hu-HU" sz="2600" dirty="0" smtClean="0"/>
              <a:t> alapú szolgáltatások készítésére</a:t>
            </a:r>
          </a:p>
        </p:txBody>
      </p:sp>
      <p:pic>
        <p:nvPicPr>
          <p:cNvPr id="4" name="Picture 2" descr="ETHEREUM _LOGO AND TYPEFACE_L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94"/>
            <a:ext cx="5145485" cy="11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Elosztott </a:t>
            </a:r>
            <a:r>
              <a:rPr lang="hu-HU" dirty="0" err="1" smtClean="0"/>
              <a:t>-distributed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04" y="1347614"/>
            <a:ext cx="5524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7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JavaScript példa program</a:t>
            </a:r>
            <a:endParaRPr lang="en-US" sz="3200" dirty="0"/>
          </a:p>
        </p:txBody>
      </p:sp>
      <p:sp>
        <p:nvSpPr>
          <p:cNvPr id="6" name="Téglalap 5"/>
          <p:cNvSpPr/>
          <p:nvPr/>
        </p:nvSpPr>
        <p:spPr>
          <a:xfrm>
            <a:off x="395536" y="133657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ethbase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require('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blockapps-js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ethbase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Transaction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ethbase.Transaction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ethbase.Int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ethbase.Units.ethValue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"0x4eF003330a50dE8f63250FBA7e2Bc74fb4A43d14";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privkeyFrom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privatkulcs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Transaction({"value"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(1).in("ether")});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valueTX.send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privkeyFrom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).then(function(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txResult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92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Ebatka utalás</a:t>
            </a:r>
            <a:endParaRPr lang="en-US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am\Documents\2016-09-30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/>
        </p:blipFill>
        <p:spPr bwMode="auto">
          <a:xfrm>
            <a:off x="1044624" y="1164493"/>
            <a:ext cx="6983760" cy="37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36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Partnerek</a:t>
            </a:r>
            <a:endParaRPr lang="en-US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Microsoft </a:t>
            </a:r>
            <a:r>
              <a:rPr lang="hu-HU" dirty="0" err="1"/>
              <a:t>Azure</a:t>
            </a:r>
            <a:endParaRPr lang="hu-HU" dirty="0"/>
          </a:p>
          <a:p>
            <a:r>
              <a:rPr lang="hu-HU" dirty="0"/>
              <a:t> </a:t>
            </a:r>
            <a:r>
              <a:rPr lang="en-US" dirty="0"/>
              <a:t>Barclays, BMO Financial Group, Credit Suisse, Commonwealth Bank of Australia, HSBC, </a:t>
            </a:r>
            <a:r>
              <a:rPr lang="en-US" dirty="0" err="1"/>
              <a:t>Natixis</a:t>
            </a:r>
            <a:r>
              <a:rPr lang="en-US" dirty="0"/>
              <a:t>, Royal Bank of Scotland, TD Bank, UBS, </a:t>
            </a:r>
            <a:r>
              <a:rPr lang="en-US" dirty="0" err="1"/>
              <a:t>UniCredit</a:t>
            </a:r>
            <a:r>
              <a:rPr lang="hu-HU" dirty="0"/>
              <a:t>, </a:t>
            </a:r>
            <a:r>
              <a:rPr lang="en-US" dirty="0"/>
              <a:t>Wells </a:t>
            </a:r>
            <a:r>
              <a:rPr lang="en-US" dirty="0" smtClean="0"/>
              <a:t>Fargo</a:t>
            </a:r>
            <a:r>
              <a:rPr lang="hu-HU" dirty="0" smtClean="0"/>
              <a:t>, stb.</a:t>
            </a: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13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51470"/>
            <a:ext cx="8748464" cy="497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673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3597"/>
            <a:ext cx="7560840" cy="381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Saját </a:t>
            </a:r>
            <a:r>
              <a:rPr lang="hu-HU" sz="3200" dirty="0" err="1" smtClean="0"/>
              <a:t>kriptopénz</a:t>
            </a:r>
            <a:r>
              <a:rPr lang="hu-HU" sz="3200" dirty="0" smtClean="0"/>
              <a:t> (szerződés, részvény) kibocsátása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872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42900" lvl="0" indent="-190500" rtl="0">
              <a:spcBef>
                <a:spcPts val="640"/>
              </a:spcBef>
              <a:buNone/>
            </a:pPr>
            <a:r>
              <a:rPr lang="hu-HU" sz="3200" dirty="0"/>
              <a:t>E</a:t>
            </a:r>
            <a:r>
              <a:rPr lang="en-GB" sz="3200" dirty="0" err="1" smtClean="0"/>
              <a:t>gy</a:t>
            </a:r>
            <a:r>
              <a:rPr lang="hu-HU" sz="3200" dirty="0" smtClean="0"/>
              <a:t> másik</a:t>
            </a:r>
            <a:r>
              <a:rPr lang="en-GB" sz="3200" dirty="0" smtClean="0"/>
              <a:t> </a:t>
            </a:r>
            <a:r>
              <a:rPr lang="en-GB" sz="3200" dirty="0" err="1"/>
              <a:t>lehetséges</a:t>
            </a:r>
            <a:r>
              <a:rPr lang="en-GB" sz="3200" dirty="0"/>
              <a:t> </a:t>
            </a:r>
            <a:r>
              <a:rPr lang="en-GB" sz="3200" dirty="0" err="1"/>
              <a:t>út</a:t>
            </a:r>
            <a:r>
              <a:rPr lang="en-GB" sz="3200" dirty="0"/>
              <a:t>: Ripple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4819800" cy="29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/>
              <a:t>Szoros gazdasági integráció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-GB" sz="1600"/>
              <a:t>A bankok mint partnerek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-GB" sz="1600"/>
              <a:t>Pénzügyi szabályozások figyelembe vétele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/>
              <a:t>Pénznem független (XRP + IOU)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/>
              <a:t>Valós idejű fizetés (realtime payment)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/>
              <a:t>Osztott közös könyvelés (shared common ledger)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/>
              <a:t>Konszenzus alapú tranzakció validálás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/>
              <a:t>Nyílt platform és forráskód</a:t>
            </a:r>
          </a:p>
          <a:p>
            <a:pPr marL="152400" lvl="0" indent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049" y="1507125"/>
            <a:ext cx="3799950" cy="28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XRP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5277900" cy="29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A hálózat natív pénzneme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Már létrejött a teljes állomány, új XRP nem keletkezik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Cél: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Hálózati biztonság (spam csökkentése)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Bridge currency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Árfolyam: 2,30 XRP/HUF (120 USD/XRP)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Költségek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Számla: 20 XRP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Tranzakciós díj: 0,01 XRP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Trust line: 5 XRP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100" y="1485895"/>
            <a:ext cx="3000475" cy="295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Hálózati architektúra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775" y="1371596"/>
            <a:ext cx="6288624" cy="33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5830575" y="1374150"/>
            <a:ext cx="2948700" cy="16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Konszenzuson alapuló tranzkció validáció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Ledgerek zárása 2-5 mp-enként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Szereplők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43024"/>
            <a:ext cx="5019473" cy="20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5754225" y="1736775"/>
            <a:ext cx="2932500" cy="15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GB" sz="2400"/>
              <a:t>Bank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GB" sz="2400"/>
              <a:t>Gateway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GB" sz="2400"/>
              <a:t>Market Maker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GB" sz="2400"/>
              <a:t>User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4775" y="1590400"/>
            <a:ext cx="411575" cy="36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100" y="2095875"/>
            <a:ext cx="411575" cy="36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650" y="3651050"/>
            <a:ext cx="411575" cy="36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24" y="3031400"/>
            <a:ext cx="411575" cy="36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Gateway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29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Kapcsolat a virtuális és a valós világ között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IOU kibocsájtó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Biztosítja a prudens működést</a:t>
            </a:r>
          </a:p>
          <a:p>
            <a:pPr marL="457200" lvl="0" indent="-228600">
              <a:spcBef>
                <a:spcPts val="0"/>
              </a:spcBef>
            </a:pPr>
            <a:r>
              <a:rPr lang="en-GB"/>
              <a:t>Jelenleg kb. 20 működik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Bankon belüli átvezetés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737" y="1418300"/>
            <a:ext cx="12477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462" y="3212175"/>
            <a:ext cx="11715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5862" y="3231225"/>
            <a:ext cx="1152525" cy="144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Shape 124"/>
          <p:cNvCxnSpPr>
            <a:stCxn id="123" idx="3"/>
            <a:endCxn id="122" idx="1"/>
          </p:cNvCxnSpPr>
          <p:nvPr/>
        </p:nvCxnSpPr>
        <p:spPr>
          <a:xfrm>
            <a:off x="2838387" y="3955125"/>
            <a:ext cx="249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" name="Shape 125"/>
          <p:cNvCxnSpPr>
            <a:stCxn id="123" idx="0"/>
            <a:endCxn id="121" idx="1"/>
          </p:cNvCxnSpPr>
          <p:nvPr/>
        </p:nvCxnSpPr>
        <p:spPr>
          <a:xfrm rot="10800000" flipH="1">
            <a:off x="2262125" y="2066025"/>
            <a:ext cx="1151700" cy="116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6" name="Shape 126"/>
          <p:cNvCxnSpPr>
            <a:stCxn id="121" idx="3"/>
            <a:endCxn id="122" idx="0"/>
          </p:cNvCxnSpPr>
          <p:nvPr/>
        </p:nvCxnSpPr>
        <p:spPr>
          <a:xfrm>
            <a:off x="4661512" y="2066000"/>
            <a:ext cx="1255800" cy="114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4856" y="3231225"/>
            <a:ext cx="723993" cy="6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4981250" y="3456925"/>
            <a:ext cx="3129900" cy="85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Bizalom (trust line)</a:t>
            </a:r>
          </a:p>
        </p:txBody>
      </p:sp>
      <p:sp>
        <p:nvSpPr>
          <p:cNvPr id="347" name="Shape 347"/>
          <p:cNvSpPr/>
          <p:nvPr/>
        </p:nvSpPr>
        <p:spPr>
          <a:xfrm>
            <a:off x="563025" y="2478537"/>
            <a:ext cx="391200" cy="372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/>
              <a:t>A</a:t>
            </a:r>
          </a:p>
        </p:txBody>
      </p:sp>
      <p:sp>
        <p:nvSpPr>
          <p:cNvPr id="348" name="Shape 348"/>
          <p:cNvSpPr/>
          <p:nvPr/>
        </p:nvSpPr>
        <p:spPr>
          <a:xfrm>
            <a:off x="1965525" y="2478537"/>
            <a:ext cx="391200" cy="372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/>
              <a:t>B</a:t>
            </a:r>
          </a:p>
        </p:txBody>
      </p:sp>
      <p:cxnSp>
        <p:nvCxnSpPr>
          <p:cNvPr id="349" name="Shape 349"/>
          <p:cNvCxnSpPr>
            <a:stCxn id="348" idx="2"/>
            <a:endCxn id="347" idx="6"/>
          </p:cNvCxnSpPr>
          <p:nvPr/>
        </p:nvCxnSpPr>
        <p:spPr>
          <a:xfrm rot="10800000">
            <a:off x="954225" y="2664687"/>
            <a:ext cx="101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0" name="Shape 350"/>
          <p:cNvSpPr/>
          <p:nvPr/>
        </p:nvSpPr>
        <p:spPr>
          <a:xfrm>
            <a:off x="1965525" y="3518612"/>
            <a:ext cx="391200" cy="372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/>
              <a:t>C</a:t>
            </a:r>
          </a:p>
        </p:txBody>
      </p:sp>
      <p:cxnSp>
        <p:nvCxnSpPr>
          <p:cNvPr id="351" name="Shape 351"/>
          <p:cNvCxnSpPr>
            <a:stCxn id="350" idx="0"/>
            <a:endCxn id="348" idx="4"/>
          </p:cNvCxnSpPr>
          <p:nvPr/>
        </p:nvCxnSpPr>
        <p:spPr>
          <a:xfrm rot="10800000">
            <a:off x="2161125" y="2850812"/>
            <a:ext cx="0" cy="66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2" name="Shape 352"/>
          <p:cNvCxnSpPr>
            <a:stCxn id="350" idx="2"/>
            <a:endCxn id="347" idx="4"/>
          </p:cNvCxnSpPr>
          <p:nvPr/>
        </p:nvCxnSpPr>
        <p:spPr>
          <a:xfrm rot="10800000">
            <a:off x="758625" y="2850962"/>
            <a:ext cx="1206900" cy="85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353" name="Shape 353"/>
          <p:cNvSpPr/>
          <p:nvPr/>
        </p:nvSpPr>
        <p:spPr>
          <a:xfrm>
            <a:off x="3034300" y="3518612"/>
            <a:ext cx="391200" cy="372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/>
              <a:t>D</a:t>
            </a:r>
          </a:p>
        </p:txBody>
      </p:sp>
      <p:cxnSp>
        <p:nvCxnSpPr>
          <p:cNvPr id="354" name="Shape 354"/>
          <p:cNvCxnSpPr>
            <a:stCxn id="353" idx="2"/>
            <a:endCxn id="350" idx="6"/>
          </p:cNvCxnSpPr>
          <p:nvPr/>
        </p:nvCxnSpPr>
        <p:spPr>
          <a:xfrm rot="10800000">
            <a:off x="2356600" y="3704762"/>
            <a:ext cx="67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5" name="Shape 355"/>
          <p:cNvCxnSpPr>
            <a:stCxn id="353" idx="0"/>
            <a:endCxn id="348" idx="5"/>
          </p:cNvCxnSpPr>
          <p:nvPr/>
        </p:nvCxnSpPr>
        <p:spPr>
          <a:xfrm rot="10800000">
            <a:off x="2299300" y="2796212"/>
            <a:ext cx="930600" cy="72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56" name="Shape 356"/>
          <p:cNvCxnSpPr>
            <a:stCxn id="353" idx="1"/>
            <a:endCxn id="347" idx="5"/>
          </p:cNvCxnSpPr>
          <p:nvPr/>
        </p:nvCxnSpPr>
        <p:spPr>
          <a:xfrm rot="10800000">
            <a:off x="896789" y="2796434"/>
            <a:ext cx="2194800" cy="77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357" name="Shape 357"/>
          <p:cNvSpPr/>
          <p:nvPr/>
        </p:nvSpPr>
        <p:spPr>
          <a:xfrm>
            <a:off x="6355050" y="2245025"/>
            <a:ext cx="391200" cy="372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/>
              <a:t>A</a:t>
            </a:r>
          </a:p>
        </p:txBody>
      </p:sp>
      <p:sp>
        <p:nvSpPr>
          <p:cNvPr id="358" name="Shape 358"/>
          <p:cNvSpPr/>
          <p:nvPr/>
        </p:nvSpPr>
        <p:spPr>
          <a:xfrm>
            <a:off x="5458100" y="3630200"/>
            <a:ext cx="391200" cy="372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/>
              <a:t>B</a:t>
            </a:r>
          </a:p>
        </p:txBody>
      </p:sp>
      <p:cxnSp>
        <p:nvCxnSpPr>
          <p:cNvPr id="359" name="Shape 359"/>
          <p:cNvCxnSpPr>
            <a:stCxn id="358" idx="0"/>
            <a:endCxn id="357" idx="3"/>
          </p:cNvCxnSpPr>
          <p:nvPr/>
        </p:nvCxnSpPr>
        <p:spPr>
          <a:xfrm rot="10800000" flipH="1">
            <a:off x="5653700" y="2562800"/>
            <a:ext cx="758700" cy="10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0" name="Shape 360"/>
          <p:cNvSpPr/>
          <p:nvPr/>
        </p:nvSpPr>
        <p:spPr>
          <a:xfrm>
            <a:off x="6355037" y="3630200"/>
            <a:ext cx="391200" cy="372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/>
              <a:t>C</a:t>
            </a:r>
          </a:p>
        </p:txBody>
      </p:sp>
      <p:cxnSp>
        <p:nvCxnSpPr>
          <p:cNvPr id="361" name="Shape 361"/>
          <p:cNvCxnSpPr>
            <a:stCxn id="360" idx="0"/>
            <a:endCxn id="357" idx="4"/>
          </p:cNvCxnSpPr>
          <p:nvPr/>
        </p:nvCxnSpPr>
        <p:spPr>
          <a:xfrm rot="10800000">
            <a:off x="6550637" y="2617400"/>
            <a:ext cx="0" cy="101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2" name="Shape 362"/>
          <p:cNvSpPr/>
          <p:nvPr/>
        </p:nvSpPr>
        <p:spPr>
          <a:xfrm>
            <a:off x="7252000" y="3630200"/>
            <a:ext cx="391200" cy="372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/>
              <a:t>D</a:t>
            </a:r>
          </a:p>
        </p:txBody>
      </p:sp>
      <p:cxnSp>
        <p:nvCxnSpPr>
          <p:cNvPr id="363" name="Shape 363"/>
          <p:cNvCxnSpPr>
            <a:stCxn id="362" idx="0"/>
            <a:endCxn id="357" idx="5"/>
          </p:cNvCxnSpPr>
          <p:nvPr/>
        </p:nvCxnSpPr>
        <p:spPr>
          <a:xfrm rot="10800000">
            <a:off x="6688900" y="2562800"/>
            <a:ext cx="758700" cy="10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4" name="Shape 364"/>
          <p:cNvSpPr/>
          <p:nvPr/>
        </p:nvSpPr>
        <p:spPr>
          <a:xfrm>
            <a:off x="3807525" y="2624225"/>
            <a:ext cx="677700" cy="77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Gateway-en belüli fizetés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325" y="1555425"/>
            <a:ext cx="5325349" cy="315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Market Maker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200" y="1371600"/>
            <a:ext cx="3811600" cy="280534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 txBox="1"/>
          <p:nvPr/>
        </p:nvSpPr>
        <p:spPr>
          <a:xfrm>
            <a:off x="2591850" y="4437350"/>
            <a:ext cx="3960300" cy="5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Gondoskodik a deviza konverzióról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Konverziós fizetés (pathfinding)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275" y="2888150"/>
            <a:ext cx="5458301" cy="225534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353075" y="2595600"/>
            <a:ext cx="2938200" cy="89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Automatikus útkeresés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GB"/>
              <a:t>Atomi tranzakció</a:t>
            </a:r>
          </a:p>
        </p:txBody>
      </p:sp>
      <p:pic>
        <p:nvPicPr>
          <p:cNvPr id="388" name="Shape 3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475" y="1429512"/>
            <a:ext cx="4753325" cy="14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Konverzió XRP-vel</a:t>
            </a:r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873" y="1316224"/>
            <a:ext cx="4263299" cy="21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8872" y="3654999"/>
            <a:ext cx="5113300" cy="14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Hozzáférés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29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Websocket API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JSON-RPC API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Command line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RippleAPI - javascript library</a:t>
            </a:r>
          </a:p>
          <a:p>
            <a:pPr marL="457200" lvl="0" indent="-228600">
              <a:spcBef>
                <a:spcPts val="0"/>
              </a:spcBef>
            </a:pPr>
            <a:r>
              <a:rPr lang="en-GB"/>
              <a:t>Github - rippled</a:t>
            </a:r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dirty="0" smtClean="0"/>
              <a:t>Egyebek</a:t>
            </a:r>
            <a:endParaRPr lang="en-GB" dirty="0"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173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sz="2400"/>
              <a:t>Cég - Ripple Labs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2400"/>
              <a:t>Stellar - Ripple fork</a:t>
            </a:r>
          </a:p>
          <a:p>
            <a:pPr marL="457200" lvl="0" indent="-228600">
              <a:spcBef>
                <a:spcPts val="0"/>
              </a:spcBef>
            </a:pPr>
            <a:r>
              <a:rPr lang="en-GB" sz="2400"/>
              <a:t>Interledger - W3C projekt (Interledger Payments Community Group)</a:t>
            </a:r>
          </a:p>
        </p:txBody>
      </p:sp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62" y="3743976"/>
            <a:ext cx="7563875" cy="102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8650" y="0"/>
            <a:ext cx="765350" cy="7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Kérdések, kockázatok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457200" y="1485900"/>
            <a:ext cx="8229600" cy="29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sz="2400"/>
              <a:t>Anonimitás </a:t>
            </a:r>
            <a:br>
              <a:rPr lang="en-GB" sz="2400"/>
            </a:br>
            <a:r>
              <a:rPr lang="en-GB" sz="2400"/>
              <a:t>Ugyanazt a számlát használjuk minden tranzakcióhoz - a forgalom figyelhető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2400"/>
              <a:t>Előre létrehozott XRP megoszlása</a:t>
            </a:r>
            <a:br>
              <a:rPr lang="en-GB" sz="2400"/>
            </a:br>
            <a:r>
              <a:rPr lang="en-GB" sz="2400"/>
              <a:t>Alapítók: 20%, Ripple Labs: 25% és hálózat: 55%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GB" sz="2400"/>
              <a:t>(De)centralizált rendszer</a:t>
            </a:r>
            <a:br>
              <a:rPr lang="en-GB" sz="2400"/>
            </a:br>
            <a:r>
              <a:rPr lang="en-GB" sz="2400"/>
              <a:t>Egyelőre csak a Ripple Labs-nál működik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Belföldi átutalás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187" y="1653750"/>
            <a:ext cx="12477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1887" y="3231225"/>
            <a:ext cx="11715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262" y="3250275"/>
            <a:ext cx="11525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937" y="1653737"/>
            <a:ext cx="1247775" cy="12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Shape 137"/>
          <p:cNvCxnSpPr>
            <a:stCxn id="135" idx="3"/>
            <a:endCxn id="134" idx="1"/>
          </p:cNvCxnSpPr>
          <p:nvPr/>
        </p:nvCxnSpPr>
        <p:spPr>
          <a:xfrm>
            <a:off x="1702787" y="3974175"/>
            <a:ext cx="528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8" name="Shape 138"/>
          <p:cNvCxnSpPr>
            <a:stCxn id="135" idx="0"/>
            <a:endCxn id="133" idx="1"/>
          </p:cNvCxnSpPr>
          <p:nvPr/>
        </p:nvCxnSpPr>
        <p:spPr>
          <a:xfrm rot="10800000" flipH="1">
            <a:off x="1126525" y="2301375"/>
            <a:ext cx="712800" cy="9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9" name="Shape 139"/>
          <p:cNvCxnSpPr>
            <a:stCxn id="136" idx="3"/>
            <a:endCxn id="134" idx="0"/>
          </p:cNvCxnSpPr>
          <p:nvPr/>
        </p:nvCxnSpPr>
        <p:spPr>
          <a:xfrm>
            <a:off x="6779712" y="2301437"/>
            <a:ext cx="798000" cy="92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0337" y="1776400"/>
            <a:ext cx="1038225" cy="1590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>
            <a:stCxn id="133" idx="3"/>
          </p:cNvCxnSpPr>
          <p:nvPr/>
        </p:nvCxnSpPr>
        <p:spPr>
          <a:xfrm>
            <a:off x="3086962" y="2301450"/>
            <a:ext cx="5871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>
            <a:stCxn id="136" idx="1"/>
          </p:cNvCxnSpPr>
          <p:nvPr/>
        </p:nvCxnSpPr>
        <p:spPr>
          <a:xfrm flipH="1">
            <a:off x="4904937" y="2301437"/>
            <a:ext cx="6270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lg" len="lg"/>
            <a:tailEnd type="none" w="lg" len="lg"/>
          </a:ln>
        </p:spPr>
      </p:cxnSp>
      <p:pic>
        <p:nvPicPr>
          <p:cNvPr id="143" name="Shape 1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0950" y="3231224"/>
            <a:ext cx="712800" cy="63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Nemzetközi átutalás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24" y="1593223"/>
            <a:ext cx="838416" cy="8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1887" y="3231225"/>
            <a:ext cx="11715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262" y="3250275"/>
            <a:ext cx="1152525" cy="144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Shape 152"/>
          <p:cNvCxnSpPr>
            <a:stCxn id="151" idx="3"/>
            <a:endCxn id="150" idx="1"/>
          </p:cNvCxnSpPr>
          <p:nvPr/>
        </p:nvCxnSpPr>
        <p:spPr>
          <a:xfrm>
            <a:off x="1702787" y="3974175"/>
            <a:ext cx="528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701" y="1299312"/>
            <a:ext cx="1394571" cy="144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649" y="1299299"/>
            <a:ext cx="1394574" cy="14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474" y="1587998"/>
            <a:ext cx="838416" cy="87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Shape 156"/>
          <p:cNvCxnSpPr>
            <a:stCxn id="151" idx="0"/>
            <a:endCxn id="149" idx="2"/>
          </p:cNvCxnSpPr>
          <p:nvPr/>
        </p:nvCxnSpPr>
        <p:spPr>
          <a:xfrm rot="10800000">
            <a:off x="1126525" y="2463675"/>
            <a:ext cx="0" cy="78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57" name="Shape 157"/>
          <p:cNvCxnSpPr>
            <a:stCxn id="149" idx="3"/>
            <a:endCxn id="153" idx="1"/>
          </p:cNvCxnSpPr>
          <p:nvPr/>
        </p:nvCxnSpPr>
        <p:spPr>
          <a:xfrm rot="10800000" flipH="1">
            <a:off x="1545740" y="2023323"/>
            <a:ext cx="1131900" cy="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58" name="Shape 158"/>
          <p:cNvCxnSpPr>
            <a:stCxn id="153" idx="3"/>
            <a:endCxn id="154" idx="1"/>
          </p:cNvCxnSpPr>
          <p:nvPr/>
        </p:nvCxnSpPr>
        <p:spPr>
          <a:xfrm>
            <a:off x="4072273" y="2023212"/>
            <a:ext cx="586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59" name="Shape 159"/>
          <p:cNvCxnSpPr>
            <a:stCxn id="154" idx="3"/>
            <a:endCxn id="155" idx="1"/>
          </p:cNvCxnSpPr>
          <p:nvPr/>
        </p:nvCxnSpPr>
        <p:spPr>
          <a:xfrm>
            <a:off x="6053224" y="2023206"/>
            <a:ext cx="110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0" name="Shape 160"/>
          <p:cNvCxnSpPr>
            <a:stCxn id="155" idx="2"/>
            <a:endCxn id="150" idx="0"/>
          </p:cNvCxnSpPr>
          <p:nvPr/>
        </p:nvCxnSpPr>
        <p:spPr>
          <a:xfrm>
            <a:off x="7577682" y="2458398"/>
            <a:ext cx="0" cy="77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7219" y="3183500"/>
            <a:ext cx="723993" cy="6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987" y="695274"/>
            <a:ext cx="6460026" cy="43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394162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Kártyás fizetés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37" y="1369237"/>
            <a:ext cx="12477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1887" y="3231225"/>
            <a:ext cx="11715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262" y="3301537"/>
            <a:ext cx="11525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787" y="1317962"/>
            <a:ext cx="1247775" cy="12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hape 176"/>
          <p:cNvCxnSpPr>
            <a:stCxn id="174" idx="3"/>
            <a:endCxn id="173" idx="1"/>
          </p:cNvCxnSpPr>
          <p:nvPr/>
        </p:nvCxnSpPr>
        <p:spPr>
          <a:xfrm rot="10800000" flipH="1">
            <a:off x="1702787" y="3974137"/>
            <a:ext cx="5289000" cy="5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7" name="Shape 177"/>
          <p:cNvCxnSpPr>
            <a:stCxn id="174" idx="0"/>
            <a:endCxn id="172" idx="2"/>
          </p:cNvCxnSpPr>
          <p:nvPr/>
        </p:nvCxnSpPr>
        <p:spPr>
          <a:xfrm rot="10800000">
            <a:off x="1126525" y="2664637"/>
            <a:ext cx="0" cy="63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78" name="Shape 178"/>
          <p:cNvCxnSpPr>
            <a:stCxn id="175" idx="2"/>
            <a:endCxn id="173" idx="0"/>
          </p:cNvCxnSpPr>
          <p:nvPr/>
        </p:nvCxnSpPr>
        <p:spPr>
          <a:xfrm>
            <a:off x="7577675" y="2613362"/>
            <a:ext cx="0" cy="6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6325" y="1616225"/>
            <a:ext cx="1171575" cy="698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Shape 180"/>
          <p:cNvCxnSpPr>
            <a:stCxn id="172" idx="3"/>
            <a:endCxn id="179" idx="1"/>
          </p:cNvCxnSpPr>
          <p:nvPr/>
        </p:nvCxnSpPr>
        <p:spPr>
          <a:xfrm rot="10800000" flipH="1">
            <a:off x="1750412" y="1965637"/>
            <a:ext cx="2016000" cy="5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81" name="Shape 181"/>
          <p:cNvCxnSpPr>
            <a:stCxn id="179" idx="3"/>
            <a:endCxn id="175" idx="1"/>
          </p:cNvCxnSpPr>
          <p:nvPr/>
        </p:nvCxnSpPr>
        <p:spPr>
          <a:xfrm>
            <a:off x="4937900" y="1965678"/>
            <a:ext cx="20159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82" name="Shape 1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8500" y="3177700"/>
            <a:ext cx="926249" cy="65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1649" y="4042325"/>
            <a:ext cx="712800" cy="80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Kártyás fizetés költségei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62" y="1555449"/>
            <a:ext cx="7895474" cy="324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ckás">
  <a:themeElements>
    <a:clrScheme name="Kockás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20594</TotalTime>
  <Words>655</Words>
  <Application>Microsoft Office PowerPoint</Application>
  <PresentationFormat>Diavetítés a képernyőre (16:9 oldalarány)</PresentationFormat>
  <Paragraphs>196</Paragraphs>
  <Slides>47</Slides>
  <Notes>30</Notes>
  <HiddenSlides>6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8" baseType="lpstr">
      <vt:lpstr>Arial</vt:lpstr>
      <vt:lpstr>Arial Black</vt:lpstr>
      <vt:lpstr>Trebuchet MS</vt:lpstr>
      <vt:lpstr>Osaka</vt:lpstr>
      <vt:lpstr>新細明體</vt:lpstr>
      <vt:lpstr>Century Gothic</vt:lpstr>
      <vt:lpstr>Courier New</vt:lpstr>
      <vt:lpstr>Noto Sans Symbols</vt:lpstr>
      <vt:lpstr>Times New Roman</vt:lpstr>
      <vt:lpstr>Tahoma</vt:lpstr>
      <vt:lpstr>Kockás</vt:lpstr>
      <vt:lpstr>Blockchain, Bitcoin, Ethereum, Ripple és társai</vt:lpstr>
      <vt:lpstr>“Új típusú” fizetési módszerek</vt:lpstr>
      <vt:lpstr>Elosztott -distributed</vt:lpstr>
      <vt:lpstr>Bankon belüli átvezetés</vt:lpstr>
      <vt:lpstr>Belföldi átutalás</vt:lpstr>
      <vt:lpstr>Nemzetközi átutalás</vt:lpstr>
      <vt:lpstr>PowerPoint bemutató</vt:lpstr>
      <vt:lpstr>Kártyás fizetés</vt:lpstr>
      <vt:lpstr>Kártyás fizetés költségei</vt:lpstr>
      <vt:lpstr>PowerPoint bemutató</vt:lpstr>
      <vt:lpstr>Megoldandó problémák</vt:lpstr>
      <vt:lpstr>Bitcoin</vt:lpstr>
      <vt:lpstr>Bitcoin eszközök</vt:lpstr>
      <vt:lpstr>Hogyan  működik? (leegyszerűsítve)</vt:lpstr>
      <vt:lpstr>PowerPoint bemutató</vt:lpstr>
      <vt:lpstr>PowerPoint bemutató</vt:lpstr>
      <vt:lpstr>PowerPoint bemutató</vt:lpstr>
      <vt:lpstr>Bizánci generális problémája</vt:lpstr>
      <vt:lpstr>Bitcoin tranzakció</vt:lpstr>
      <vt:lpstr>De...</vt:lpstr>
      <vt:lpstr>Alternatívák: https://coinmarketcap.com/ </vt:lpstr>
      <vt:lpstr>PowerPoint bemutató</vt:lpstr>
      <vt:lpstr>PowerPoint bemutató</vt:lpstr>
      <vt:lpstr>PowerPoint bemutató</vt:lpstr>
      <vt:lpstr>FinTech</vt:lpstr>
      <vt:lpstr>Blockchain</vt:lpstr>
      <vt:lpstr>Blockchain - röviden</vt:lpstr>
      <vt:lpstr>PowerPoint bemutató</vt:lpstr>
      <vt:lpstr>PowerPoint bemutató</vt:lpstr>
      <vt:lpstr>JavaScript példa program</vt:lpstr>
      <vt:lpstr>Ebatka utalás</vt:lpstr>
      <vt:lpstr>Partnerek</vt:lpstr>
      <vt:lpstr>PowerPoint bemutató</vt:lpstr>
      <vt:lpstr>Saját kriptopénz (szerződés, részvény) kibocsátása</vt:lpstr>
      <vt:lpstr>Egy másik lehetséges út: Ripple</vt:lpstr>
      <vt:lpstr>XRP</vt:lpstr>
      <vt:lpstr>Hálózati architektúra</vt:lpstr>
      <vt:lpstr>Szereplők</vt:lpstr>
      <vt:lpstr>Gateway</vt:lpstr>
      <vt:lpstr>Bizalom (trust line)</vt:lpstr>
      <vt:lpstr>Gateway-en belüli fizetés</vt:lpstr>
      <vt:lpstr>Market Maker</vt:lpstr>
      <vt:lpstr>Konverziós fizetés (pathfinding)</vt:lpstr>
      <vt:lpstr>Konverzió XRP-vel</vt:lpstr>
      <vt:lpstr>Hozzáférés</vt:lpstr>
      <vt:lpstr>Egyebek</vt:lpstr>
      <vt:lpstr>Kérdések, kockázatok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Blockchain, Bitcoin, Ethereum, Ripple és társai</dc:title>
  <dc:creator>Adam</dc:creator>
  <cp:lastModifiedBy>Tarcsi Ádám</cp:lastModifiedBy>
  <cp:revision>29</cp:revision>
  <dcterms:modified xsi:type="dcterms:W3CDTF">2017-04-24T15:55:12Z</dcterms:modified>
</cp:coreProperties>
</file>